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CB0"/>
    <a:srgbClr val="FEEBC8"/>
    <a:srgbClr val="FFFAF0"/>
    <a:srgbClr val="DDDDDD"/>
    <a:srgbClr val="ED8936"/>
    <a:srgbClr val="C05621"/>
    <a:srgbClr val="EBF8FF"/>
    <a:srgbClr val="FFF5F5"/>
    <a:srgbClr val="005088"/>
    <a:srgbClr val="F7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8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57EC6-AB6F-47B7-B583-113BC5AE27C0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5670C-A3C7-4202-9E3E-6D0E6C07D3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428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5670C-A3C7-4202-9E3E-6D0E6C07D35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53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8FA8B-680C-EE40-FDDE-C4BB82274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C3803B-533B-F5BF-97C6-6CE99F72B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CAD179-F02E-DF9B-B593-4595CB174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E0A1-E78D-4917-8D96-AD709FC1A05F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A13836-260C-B82C-A97C-524DFD183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4A2336-3776-0DA6-FE0C-A571AB892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E7EE-3CD7-4271-930F-E66BF69CEA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175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E6DC3C-239D-F758-D876-4674C9135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C53321-7CEF-ED59-72CF-E9787B3EC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5CBEF0-9F33-658A-FD6F-2AFE109F5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E0A1-E78D-4917-8D96-AD709FC1A05F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0190D2-4454-F112-073F-124CD341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64E27B-2076-D24C-2693-33E5911C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E7EE-3CD7-4271-930F-E66BF69CEA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121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7870247-2DDB-2FCE-F94F-2F19100866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143E00-C19E-B11C-928D-C858F5AB1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6C5DB9-6837-F696-F784-1F7BCDC5F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E0A1-E78D-4917-8D96-AD709FC1A05F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02AF6A-6A1F-87E6-CBFA-634AE51B2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92B145-C846-2FF3-709B-5FAC75C54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E7EE-3CD7-4271-930F-E66BF69CEA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659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EB676E-1A9F-A262-858D-305FD0F81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2F8D0D-AF7E-9936-B119-EFCF521C2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0E711A-2DE0-4544-4438-345DEE92A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E0A1-E78D-4917-8D96-AD709FC1A05F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A5995D-613E-498D-848D-A336C2F92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001EC5-5812-68EC-86DB-F5D950D6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E7EE-3CD7-4271-930F-E66BF69CEA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196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836A0-7D27-988C-BCF7-57878EB4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97894-1FE1-22C3-A636-B3AED4E24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A3B7CD-D598-22C4-C1D2-4E78BC44D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E0A1-E78D-4917-8D96-AD709FC1A05F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53AB2F-F8C5-83C2-F711-AD42FB782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131974-C7B1-BC31-790A-BFADDB8C6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E7EE-3CD7-4271-930F-E66BF69CEA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876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AEE718-8B6A-F3A4-0A05-8B6EA571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2BC539-56CA-F458-4C4C-6E467D594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169596-D890-68C3-7A6C-39195A623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5BBA77-A271-A089-4F7C-BDB063355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E0A1-E78D-4917-8D96-AD709FC1A05F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6FB04C-6A42-EA77-E27A-AFD26BE75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AC7FDB-E927-76DB-C4F5-ED0077A7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E7EE-3CD7-4271-930F-E66BF69CEA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313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7C7076-07EA-C40F-C259-20EA167AB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5843E9-AD64-19B3-708F-E0A9DEF60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235D48-1D91-82F5-5B20-B7956D83B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8EFA8E6-A53E-FAEF-8CE6-4942E80BAA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5DE268-F52D-A89C-ABD4-F6CAE7F1BE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CCCC02F-BDF9-7BCC-29F6-D46DD653B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E0A1-E78D-4917-8D96-AD709FC1A05F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15CB93B-78CA-4A52-46B2-33A11E4AF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B426B4-812F-9136-83F8-13FF58AA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E7EE-3CD7-4271-930F-E66BF69CEA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33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34694A-ECB8-95DC-84EA-57881B515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64E6AA7-62E3-9896-11ED-9370B19C3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E0A1-E78D-4917-8D96-AD709FC1A05F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200DAB-F0BA-CA62-F454-39C71391E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0DB877-B04B-C565-4AF3-9F161E645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E7EE-3CD7-4271-930F-E66BF69CEA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834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06EF11B-CCAF-32D3-D58E-E2F6A410F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E0A1-E78D-4917-8D96-AD709FC1A05F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0F55EB9-5D0A-ED1A-7810-80106CD93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FA050E-D660-42D3-FDD2-82167E8D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E7EE-3CD7-4271-930F-E66BF69CEA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02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BB08BC-C37F-B97F-2677-A23262B3E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8E23F4-9970-AA51-F827-E29A5F7CD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593882-37DF-0792-D661-8C9402A40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4101DB-62AB-BFED-89FD-A626E085C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E0A1-E78D-4917-8D96-AD709FC1A05F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E5DDA8-46CB-78F6-CE43-ED8CFB2D5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437831-D89B-812C-53B4-BB42EC8D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E7EE-3CD7-4271-930F-E66BF69CEA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34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2ADC0-932B-11A3-FD79-FCDE107AB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B240F29-60AD-AA68-EBB9-79646BA721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F3D91A-2992-EFDB-EC7F-22D8864A2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0E1600-4F2D-4CB0-5982-0DBB25BEB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E0A1-E78D-4917-8D96-AD709FC1A05F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A4B6DB-735F-5CFE-9FA2-DC7E9B8C2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24E273-731A-7202-C660-60402D9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E7EE-3CD7-4271-930F-E66BF69CEA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947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1E8C25-0F1C-F90A-7943-0BC9937D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F9DADD-D5E2-4F2C-7326-602F827CA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CFAD94-2226-9B3E-933B-5DFBDD9FA7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0E0A1-E78D-4917-8D96-AD709FC1A05F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9D225C-9E05-51DD-397C-24B7C28049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3A18D4-7753-EEB7-AA83-125031AFE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5E7EE-3CD7-4271-930F-E66BF69CEA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923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6073337-4C5F-A8D7-4210-5B9372691877}"/>
              </a:ext>
            </a:extLst>
          </p:cNvPr>
          <p:cNvSpPr/>
          <p:nvPr/>
        </p:nvSpPr>
        <p:spPr>
          <a:xfrm>
            <a:off x="0" y="152400"/>
            <a:ext cx="12192000" cy="6215743"/>
          </a:xfrm>
          <a:prstGeom prst="rect">
            <a:avLst/>
          </a:prstGeom>
          <a:solidFill>
            <a:srgbClr val="0050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98A664A-4E6F-AF91-40C6-143689397B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i="0" dirty="0">
                <a:solidFill>
                  <a:schemeClr val="bg1"/>
                </a:solidFill>
                <a:effectLst/>
                <a:latin typeface="Noto Serif SC" panose="02020200000000000000" pitchFamily="18" charset="-122"/>
                <a:ea typeface="Noto Serif SC" panose="02020200000000000000" pitchFamily="18" charset="-122"/>
              </a:rPr>
              <a:t>基于统计建模的糖尿病患者</a:t>
            </a:r>
            <a:br>
              <a:rPr lang="zh-CN" altLang="en-US" b="1" i="0" dirty="0">
                <a:solidFill>
                  <a:schemeClr val="bg1"/>
                </a:solidFill>
                <a:effectLst/>
                <a:latin typeface="Noto Serif SC" panose="02020200000000000000" pitchFamily="18" charset="-122"/>
                <a:ea typeface="Noto Serif SC" panose="02020200000000000000" pitchFamily="18" charset="-122"/>
              </a:rPr>
            </a:br>
            <a:r>
              <a:rPr lang="zh-CN" altLang="en-US" b="1" i="0" dirty="0">
                <a:solidFill>
                  <a:schemeClr val="bg1"/>
                </a:solidFill>
                <a:effectLst/>
                <a:latin typeface="Noto Serif SC" panose="02020200000000000000" pitchFamily="18" charset="-122"/>
                <a:ea typeface="Noto Serif SC" panose="02020200000000000000" pitchFamily="18" charset="-122"/>
              </a:rPr>
              <a:t>再入院风险与住院天数分析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82AAC5-62EE-89EC-E352-867EBDBB0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3519"/>
          </a:xfrm>
        </p:spPr>
        <p:txBody>
          <a:bodyPr/>
          <a:lstStyle/>
          <a:p>
            <a:pPr algn="ctr">
              <a:spcBef>
                <a:spcPts val="1500"/>
              </a:spcBef>
              <a:buNone/>
            </a:pPr>
            <a:r>
              <a:rPr lang="zh-CN" altLang="en-US" b="0" i="0" dirty="0">
                <a:solidFill>
                  <a:srgbClr val="F0F0F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统计分析与建模课程项目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2ABF0E-F848-F46F-62A7-D20C02B1C512}"/>
              </a:ext>
            </a:extLst>
          </p:cNvPr>
          <p:cNvSpPr txBox="1"/>
          <p:nvPr/>
        </p:nvSpPr>
        <p:spPr>
          <a:xfrm>
            <a:off x="2079171" y="4231211"/>
            <a:ext cx="8240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b="0" i="0" dirty="0">
                <a:solidFill>
                  <a:srgbClr val="F0F0F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小组成员：姜政言（数据）、陈奕玮（建模）、龙承佑（展示）</a:t>
            </a:r>
          </a:p>
          <a:p>
            <a:pPr algn="ctr">
              <a:buNone/>
            </a:pPr>
            <a:r>
              <a:rPr lang="en-US" altLang="zh-CN" b="0" i="0" dirty="0">
                <a:solidFill>
                  <a:srgbClr val="F0F0F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2025 </a:t>
            </a:r>
            <a:r>
              <a:rPr lang="zh-CN" altLang="en-US" b="0" i="0" dirty="0">
                <a:solidFill>
                  <a:srgbClr val="F0F0F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年 </a:t>
            </a:r>
            <a:r>
              <a:rPr lang="en-US" altLang="zh-CN" dirty="0">
                <a:solidFill>
                  <a:srgbClr val="F0F0F0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12</a:t>
            </a:r>
            <a:r>
              <a:rPr lang="en-US" altLang="zh-CN" b="0" i="0" dirty="0">
                <a:solidFill>
                  <a:srgbClr val="F0F0F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 </a:t>
            </a:r>
            <a:r>
              <a:rPr lang="zh-CN" altLang="en-US" b="0" i="0" dirty="0">
                <a:solidFill>
                  <a:srgbClr val="F0F0F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月 </a:t>
            </a:r>
            <a:r>
              <a:rPr lang="en-US" altLang="zh-CN" dirty="0">
                <a:solidFill>
                  <a:srgbClr val="F0F0F0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28</a:t>
            </a:r>
            <a:r>
              <a:rPr lang="en-US" altLang="zh-CN" b="0" i="0" dirty="0">
                <a:solidFill>
                  <a:srgbClr val="F0F0F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 </a:t>
            </a:r>
            <a:r>
              <a:rPr lang="zh-CN" altLang="en-US" b="0" i="0" dirty="0">
                <a:solidFill>
                  <a:srgbClr val="F0F0F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日</a:t>
            </a:r>
          </a:p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18CBD4-EF8B-E025-394A-74AEA4D01BC8}"/>
              </a:ext>
            </a:extLst>
          </p:cNvPr>
          <p:cNvSpPr/>
          <p:nvPr/>
        </p:nvSpPr>
        <p:spPr>
          <a:xfrm>
            <a:off x="0" y="6368142"/>
            <a:ext cx="12192000" cy="489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B0B27045-5657-F6B0-F21E-393A68E3C218}"/>
              </a:ext>
            </a:extLst>
          </p:cNvPr>
          <p:cNvSpPr txBox="1">
            <a:spLocks/>
          </p:cNvSpPr>
          <p:nvPr/>
        </p:nvSpPr>
        <p:spPr>
          <a:xfrm>
            <a:off x="1524000" y="5443877"/>
            <a:ext cx="9144000" cy="583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500"/>
              </a:spcBef>
            </a:pPr>
            <a:r>
              <a:rPr lang="en-US" altLang="zh-CN" sz="1400" dirty="0" err="1">
                <a:solidFill>
                  <a:srgbClr val="F0F0F0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Github</a:t>
            </a:r>
            <a:r>
              <a:rPr lang="zh-CN" altLang="en-US" sz="1400" dirty="0">
                <a:solidFill>
                  <a:srgbClr val="F0F0F0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仓库链接：</a:t>
            </a:r>
            <a:r>
              <a:rPr lang="en-US" altLang="zh-CN" sz="1400" dirty="0">
                <a:solidFill>
                  <a:srgbClr val="F0F0F0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https://github.com/WilliamJiang1014/statistical-modeling-course-project</a:t>
            </a:r>
            <a:endParaRPr lang="zh-CN" altLang="en-US" sz="1400" dirty="0">
              <a:solidFill>
                <a:srgbClr val="F0F0F0"/>
              </a:solidFill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780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70E0C91-8C86-6AE7-CA45-3521BD7144BD}"/>
              </a:ext>
            </a:extLst>
          </p:cNvPr>
          <p:cNvSpPr txBox="1"/>
          <p:nvPr/>
        </p:nvSpPr>
        <p:spPr>
          <a:xfrm>
            <a:off x="440873" y="301019"/>
            <a:ext cx="7908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zh-CN" altLang="en-US" sz="2800" b="1" dirty="0">
                <a:solidFill>
                  <a:srgbClr val="003366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深度解读：谁是高危人群？（</a:t>
            </a:r>
            <a:r>
              <a:rPr lang="en-US" altLang="zh-CN" sz="2800" b="1" dirty="0">
                <a:solidFill>
                  <a:srgbClr val="003366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OR</a:t>
            </a:r>
            <a:r>
              <a:rPr lang="zh-CN" altLang="en-US" sz="2800" b="1" dirty="0">
                <a:solidFill>
                  <a:srgbClr val="003366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值分析）</a:t>
            </a:r>
            <a:endParaRPr lang="zh-CN" altLang="en-US" sz="2800" b="1" i="0" dirty="0">
              <a:solidFill>
                <a:srgbClr val="003366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ED155D6-12B2-6899-98F7-E1F6EDCC4ED9}"/>
              </a:ext>
            </a:extLst>
          </p:cNvPr>
          <p:cNvCxnSpPr>
            <a:cxnSpLocks/>
          </p:cNvCxnSpPr>
          <p:nvPr/>
        </p:nvCxnSpPr>
        <p:spPr>
          <a:xfrm>
            <a:off x="498021" y="925285"/>
            <a:ext cx="11195957" cy="0"/>
          </a:xfrm>
          <a:prstGeom prst="line">
            <a:avLst/>
          </a:prstGeom>
          <a:ln w="38100">
            <a:solidFill>
              <a:srgbClr val="00336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D01E6DE-5ADB-EA0F-5E6A-A3ADE3E7911F}"/>
              </a:ext>
            </a:extLst>
          </p:cNvPr>
          <p:cNvSpPr txBox="1"/>
          <p:nvPr/>
        </p:nvSpPr>
        <p:spPr>
          <a:xfrm>
            <a:off x="3967842" y="1641029"/>
            <a:ext cx="425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优势比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(Odds Ratio) &gt; 1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表示风险增加</a:t>
            </a:r>
            <a:endParaRPr lang="zh-CN" altLang="en-US" dirty="0"/>
          </a:p>
        </p:txBody>
      </p:sp>
      <p:pic>
        <p:nvPicPr>
          <p:cNvPr id="8" name="图片 7" descr="图表">
            <a:extLst>
              <a:ext uri="{FF2B5EF4-FFF2-40B4-BE49-F238E27FC236}">
                <a16:creationId xmlns:a16="http://schemas.microsoft.com/office/drawing/2014/main" id="{23112E44-3356-F509-94C4-92DE69571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186" y="3095436"/>
            <a:ext cx="7369628" cy="221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5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F40A5C5-7E63-E105-B519-CC4E051F6A99}"/>
              </a:ext>
            </a:extLst>
          </p:cNvPr>
          <p:cNvSpPr txBox="1"/>
          <p:nvPr/>
        </p:nvSpPr>
        <p:spPr>
          <a:xfrm>
            <a:off x="440873" y="301019"/>
            <a:ext cx="7908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zh-CN" altLang="en-US" sz="2800" b="1" i="0" dirty="0">
                <a:solidFill>
                  <a:srgbClr val="0033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原型系统（</a:t>
            </a:r>
            <a:r>
              <a:rPr lang="en-US" altLang="zh-CN" sz="2800" b="1" i="0" dirty="0">
                <a:solidFill>
                  <a:srgbClr val="0033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Prototype</a:t>
            </a:r>
            <a:r>
              <a:rPr lang="zh-CN" altLang="en-US" sz="2800" b="1" i="0" dirty="0">
                <a:solidFill>
                  <a:srgbClr val="0033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）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97A9688-7588-0BC9-9A75-C0017F3B4C1C}"/>
              </a:ext>
            </a:extLst>
          </p:cNvPr>
          <p:cNvCxnSpPr>
            <a:cxnSpLocks/>
          </p:cNvCxnSpPr>
          <p:nvPr/>
        </p:nvCxnSpPr>
        <p:spPr>
          <a:xfrm>
            <a:off x="498021" y="925285"/>
            <a:ext cx="11195957" cy="0"/>
          </a:xfrm>
          <a:prstGeom prst="line">
            <a:avLst/>
          </a:prstGeom>
          <a:ln w="38100">
            <a:solidFill>
              <a:srgbClr val="00336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230EC0D3-5CA6-E8E4-27A8-4CC3E441F5B0}"/>
              </a:ext>
            </a:extLst>
          </p:cNvPr>
          <p:cNvSpPr txBox="1"/>
          <p:nvPr/>
        </p:nvSpPr>
        <p:spPr>
          <a:xfrm>
            <a:off x="582386" y="1672574"/>
            <a:ext cx="5856514" cy="4260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en-US" altLang="zh-CN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01. </a:t>
            </a:r>
            <a:r>
              <a:rPr lang="zh-CN" altLang="en-US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数据概览 </a:t>
            </a:r>
            <a:r>
              <a:rPr lang="en-US" altLang="zh-CN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(Dashboard)</a:t>
            </a:r>
          </a:p>
          <a:p>
            <a:pPr algn="l">
              <a:spcAft>
                <a:spcPts val="1875"/>
              </a:spcAft>
              <a:buNone/>
            </a:pPr>
            <a:r>
              <a:rPr lang="zh-CN" altLang="en-US" b="0" i="0" dirty="0">
                <a:solidFill>
                  <a:srgbClr val="6666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可视化展示样本的年龄、性别及合并症分布。</a:t>
            </a:r>
            <a:endParaRPr lang="en-US" altLang="zh-CN" b="0" i="0" dirty="0">
              <a:solidFill>
                <a:srgbClr val="666666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>
              <a:spcAft>
                <a:spcPts val="1875"/>
              </a:spcAft>
              <a:buNone/>
            </a:pPr>
            <a:endParaRPr lang="zh-CN" altLang="en-US" b="0" i="0" dirty="0">
              <a:solidFill>
                <a:srgbClr val="666666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>
              <a:spcAft>
                <a:spcPts val="1125"/>
              </a:spcAft>
              <a:buNone/>
            </a:pPr>
            <a:r>
              <a:rPr lang="en-US" altLang="zh-CN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02. </a:t>
            </a:r>
            <a:r>
              <a:rPr lang="zh-CN" altLang="en-US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模型评估 </a:t>
            </a:r>
            <a:r>
              <a:rPr lang="en-US" altLang="zh-CN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(Evaluation)</a:t>
            </a:r>
          </a:p>
          <a:p>
            <a:pPr algn="l">
              <a:spcAft>
                <a:spcPts val="1875"/>
              </a:spcAft>
              <a:buNone/>
            </a:pPr>
            <a:r>
              <a:rPr lang="zh-CN" altLang="en-US" b="0" i="0" dirty="0">
                <a:solidFill>
                  <a:srgbClr val="6666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实时查看不同参数下的 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ROC 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曲线与混淆矩阵。</a:t>
            </a:r>
            <a:endParaRPr lang="en-US" altLang="zh-CN" b="0" i="0" dirty="0">
              <a:solidFill>
                <a:srgbClr val="666666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>
              <a:spcAft>
                <a:spcPts val="1875"/>
              </a:spcAft>
              <a:buNone/>
            </a:pPr>
            <a:endParaRPr lang="zh-CN" altLang="en-US" b="0" i="0" dirty="0">
              <a:solidFill>
                <a:srgbClr val="666666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>
              <a:spcAft>
                <a:spcPts val="1125"/>
              </a:spcAft>
              <a:buNone/>
            </a:pPr>
            <a:r>
              <a:rPr lang="en-US" altLang="zh-CN" b="1" i="0" dirty="0">
                <a:solidFill>
                  <a:srgbClr val="CC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03.</a:t>
            </a:r>
            <a:r>
              <a:rPr lang="zh-CN" altLang="en-US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交互预测 </a:t>
            </a:r>
            <a:r>
              <a:rPr lang="en-US" altLang="zh-CN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(Prediction)</a:t>
            </a:r>
          </a:p>
          <a:p>
            <a:pPr algn="l">
              <a:buNone/>
            </a:pPr>
            <a:r>
              <a:rPr lang="zh-CN" altLang="en-US" b="0" i="0" dirty="0">
                <a:solidFill>
                  <a:srgbClr val="6666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输入患者特征（如既往住院次数），系统输出再入院概率预警。</a:t>
            </a: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8601CC6-91B6-63C7-469D-D6C441474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38" y="1026332"/>
            <a:ext cx="4686905" cy="56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65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FE45540-EF53-767A-D952-895F1BEA5072}"/>
              </a:ext>
            </a:extLst>
          </p:cNvPr>
          <p:cNvSpPr txBox="1"/>
          <p:nvPr/>
        </p:nvSpPr>
        <p:spPr>
          <a:xfrm>
            <a:off x="440873" y="301019"/>
            <a:ext cx="7908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zh-CN" altLang="en-US" sz="2800" b="1" dirty="0">
                <a:solidFill>
                  <a:srgbClr val="003366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总结与改进方向</a:t>
            </a:r>
            <a:endParaRPr lang="zh-CN" altLang="en-US" sz="2800" b="1" i="0" dirty="0">
              <a:solidFill>
                <a:srgbClr val="003366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FFEC853-6CE8-F360-3733-FCDDC3D1B590}"/>
              </a:ext>
            </a:extLst>
          </p:cNvPr>
          <p:cNvCxnSpPr>
            <a:cxnSpLocks/>
          </p:cNvCxnSpPr>
          <p:nvPr/>
        </p:nvCxnSpPr>
        <p:spPr>
          <a:xfrm>
            <a:off x="498021" y="925285"/>
            <a:ext cx="11195957" cy="0"/>
          </a:xfrm>
          <a:prstGeom prst="line">
            <a:avLst/>
          </a:prstGeom>
          <a:ln w="38100">
            <a:solidFill>
              <a:srgbClr val="00336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B958309D-42D5-E361-C29C-2A71198DA7CF}"/>
              </a:ext>
            </a:extLst>
          </p:cNvPr>
          <p:cNvSpPr/>
          <p:nvPr/>
        </p:nvSpPr>
        <p:spPr>
          <a:xfrm>
            <a:off x="498020" y="1246417"/>
            <a:ext cx="5265965" cy="4876797"/>
          </a:xfrm>
          <a:prstGeom prst="flowChartProcess">
            <a:avLst/>
          </a:prstGeom>
          <a:solidFill>
            <a:srgbClr val="E6FFFA"/>
          </a:solidFill>
          <a:ln>
            <a:solidFill>
              <a:srgbClr val="C8F9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FEF57D7A-C3F1-103F-65AA-25178042BC5D}"/>
              </a:ext>
            </a:extLst>
          </p:cNvPr>
          <p:cNvSpPr/>
          <p:nvPr/>
        </p:nvSpPr>
        <p:spPr>
          <a:xfrm>
            <a:off x="6428017" y="1246417"/>
            <a:ext cx="5265965" cy="4876797"/>
          </a:xfrm>
          <a:prstGeom prst="flowChartProcess">
            <a:avLst/>
          </a:prstGeom>
          <a:solidFill>
            <a:srgbClr val="FFFAF0"/>
          </a:solidFill>
          <a:ln>
            <a:solidFill>
              <a:srgbClr val="FEEB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27AAA6D-A439-4EE8-1EB4-33CDA9745E93}"/>
              </a:ext>
            </a:extLst>
          </p:cNvPr>
          <p:cNvSpPr txBox="1"/>
          <p:nvPr/>
        </p:nvSpPr>
        <p:spPr>
          <a:xfrm>
            <a:off x="1045029" y="1600200"/>
            <a:ext cx="4267200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250"/>
              </a:spcAft>
              <a:buNone/>
            </a:pPr>
            <a:r>
              <a:rPr lang="zh-CN" altLang="en-US" b="1" i="0" dirty="0">
                <a:solidFill>
                  <a:srgbClr val="276749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项目总结</a:t>
            </a:r>
          </a:p>
          <a:p>
            <a:pPr marL="285750" indent="-285750" algn="l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完整复现了从清洗到建模的数据科学全流程。</a:t>
            </a:r>
          </a:p>
          <a:p>
            <a:pPr marL="285750" indent="-285750" algn="l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确认 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"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既往住院史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"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是核心风险驱动力。</a:t>
            </a:r>
          </a:p>
          <a:p>
            <a:pPr marL="285750" indent="-285750" algn="l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实现了 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"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召回率优先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"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的高敏度预警模型。</a:t>
            </a: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C5372B-8BA3-0024-9FB5-FED342817913}"/>
              </a:ext>
            </a:extLst>
          </p:cNvPr>
          <p:cNvSpPr txBox="1"/>
          <p:nvPr/>
        </p:nvSpPr>
        <p:spPr>
          <a:xfrm>
            <a:off x="6717849" y="1594758"/>
            <a:ext cx="4686300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250"/>
              </a:spcAft>
              <a:buNone/>
            </a:pPr>
            <a:r>
              <a:rPr lang="zh-CN" altLang="en-US" b="1" i="0" dirty="0">
                <a:solidFill>
                  <a:srgbClr val="9C4221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局限与展望</a:t>
            </a:r>
          </a:p>
          <a:p>
            <a:pPr marL="285750" indent="-285750" algn="l"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数据维度：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引入生命体征（血压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/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血糖）以提升精度。</a:t>
            </a:r>
          </a:p>
          <a:p>
            <a:pPr marL="285750" indent="-285750" algn="l"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模型优化：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尝试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XGBoost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/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LightGBM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捕捉非线性关系。</a:t>
            </a:r>
          </a:p>
          <a:p>
            <a:pPr marL="285750" indent="-285750" algn="l"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临床应用：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增加针对高危患者的个性化干预建议。</a:t>
            </a:r>
          </a:p>
        </p:txBody>
      </p:sp>
    </p:spTree>
    <p:extLst>
      <p:ext uri="{BB962C8B-B14F-4D97-AF65-F5344CB8AC3E}">
        <p14:creationId xmlns:p14="http://schemas.microsoft.com/office/powerpoint/2010/main" val="978753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EC2CE-D56D-EA45-0D66-D8E412367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BB4A8E-869A-7945-3795-A9B7BAFA30B9}"/>
              </a:ext>
            </a:extLst>
          </p:cNvPr>
          <p:cNvSpPr/>
          <p:nvPr/>
        </p:nvSpPr>
        <p:spPr>
          <a:xfrm>
            <a:off x="0" y="152400"/>
            <a:ext cx="12192000" cy="6215743"/>
          </a:xfrm>
          <a:prstGeom prst="rect">
            <a:avLst/>
          </a:prstGeom>
          <a:solidFill>
            <a:srgbClr val="0050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5EBB269-1C5E-D34C-91B8-E841AD063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413184"/>
            <a:ext cx="9144000" cy="1637166"/>
          </a:xfrm>
        </p:spPr>
        <p:txBody>
          <a:bodyPr>
            <a:normAutofit/>
          </a:bodyPr>
          <a:lstStyle/>
          <a:p>
            <a:r>
              <a:rPr lang="en-US" altLang="zh-CN" b="1" i="0" dirty="0">
                <a:solidFill>
                  <a:schemeClr val="bg1"/>
                </a:solidFill>
                <a:effectLst/>
                <a:latin typeface="Noto Serif SC" panose="02020200000000000000" pitchFamily="18" charset="-122"/>
                <a:ea typeface="Noto Serif SC" panose="02020200000000000000" pitchFamily="18" charset="-122"/>
              </a:rPr>
              <a:t>Thank You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803660-695D-48EE-AEDF-41DDCBDE9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3519"/>
          </a:xfrm>
        </p:spPr>
        <p:txBody>
          <a:bodyPr/>
          <a:lstStyle/>
          <a:p>
            <a:pPr algn="ctr">
              <a:spcBef>
                <a:spcPts val="1500"/>
              </a:spcBef>
              <a:buNone/>
            </a:pPr>
            <a:r>
              <a:rPr lang="zh-CN" altLang="en-US" dirty="0">
                <a:solidFill>
                  <a:srgbClr val="F0F0F0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感谢聆听与指导</a:t>
            </a:r>
            <a:endParaRPr lang="zh-CN" altLang="en-US" b="0" i="0" dirty="0">
              <a:solidFill>
                <a:srgbClr val="F0F0F0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DD0919-F016-C799-443D-7E268D1EB74D}"/>
              </a:ext>
            </a:extLst>
          </p:cNvPr>
          <p:cNvSpPr txBox="1"/>
          <p:nvPr/>
        </p:nvSpPr>
        <p:spPr>
          <a:xfrm>
            <a:off x="1164771" y="4628539"/>
            <a:ext cx="986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b="0" i="0" dirty="0">
                <a:solidFill>
                  <a:srgbClr val="F0F0F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Project Repository</a:t>
            </a:r>
            <a:r>
              <a:rPr lang="en-US" altLang="zh-CN" dirty="0">
                <a:solidFill>
                  <a:srgbClr val="F0F0F0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: github.com/WilliamJiang1014/statistical-modeling-course-project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12F318-083A-6F5F-46FD-95E8BC1A1C78}"/>
              </a:ext>
            </a:extLst>
          </p:cNvPr>
          <p:cNvSpPr/>
          <p:nvPr/>
        </p:nvSpPr>
        <p:spPr>
          <a:xfrm>
            <a:off x="0" y="6368142"/>
            <a:ext cx="12192000" cy="489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288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3A2F61-4AE3-3B72-C071-9D8B38DC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1CF49F-F0EF-E19F-5AB1-31AA4BAA1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b="1" dirty="0"/>
              <a:t>AI</a:t>
            </a:r>
            <a:r>
              <a:rPr lang="zh-CN" altLang="zh-CN" b="1" dirty="0"/>
              <a:t>工具使用情况</a:t>
            </a:r>
          </a:p>
          <a:p>
            <a:pPr marL="0" indent="0">
              <a:buNone/>
            </a:pPr>
            <a:r>
              <a:rPr lang="zh-CN" altLang="zh-CN" dirty="0"/>
              <a:t>本小组确定选题时，从生成式</a:t>
            </a:r>
            <a:r>
              <a:rPr lang="en-US" altLang="zh-CN" dirty="0"/>
              <a:t>AI</a:t>
            </a:r>
            <a:r>
              <a:rPr lang="zh-CN" altLang="zh-CN" dirty="0"/>
              <a:t>处获取了选题方向相关建议，并最终确定项目选题。</a:t>
            </a:r>
          </a:p>
          <a:p>
            <a:pPr marL="0" indent="0">
              <a:buNone/>
            </a:pPr>
            <a:r>
              <a:rPr lang="zh-CN" altLang="zh-CN" dirty="0"/>
              <a:t>本项目建模部分（特征工程、回归模型、分类模型及</a:t>
            </a:r>
            <a:r>
              <a:rPr lang="en-US" altLang="zh-CN" dirty="0"/>
              <a:t>Shiny</a:t>
            </a:r>
            <a:r>
              <a:rPr lang="zh-CN" altLang="zh-CN" dirty="0"/>
              <a:t>应用）使用</a:t>
            </a:r>
            <a:r>
              <a:rPr lang="en-US" altLang="zh-CN" dirty="0"/>
              <a:t>Cursor AI</a:t>
            </a:r>
            <a:r>
              <a:rPr lang="zh-CN" altLang="zh-CN" dirty="0"/>
              <a:t>编辑器进行辅助开发，协助完成代码编写、调试优化和技术文档撰写（建模技术说明、模型结果摘要），主要用于提升开发效率。核心建模思路、算法选择和参数调优均为独立完成。</a:t>
            </a:r>
          </a:p>
          <a:p>
            <a:pPr marL="0" indent="0">
              <a:buNone/>
            </a:pPr>
            <a:r>
              <a:rPr lang="zh-CN" altLang="zh-CN" dirty="0"/>
              <a:t>汇报用演示文档</a:t>
            </a:r>
            <a:r>
              <a:rPr lang="zh-CN" altLang="en-US" dirty="0"/>
              <a:t>（本页之前）</a:t>
            </a:r>
            <a:r>
              <a:rPr lang="zh-CN" altLang="zh-CN" dirty="0"/>
              <a:t>接受了</a:t>
            </a:r>
            <a:r>
              <a:rPr lang="en-US" altLang="zh-CN" dirty="0"/>
              <a:t>Google  Gemini</a:t>
            </a:r>
            <a:r>
              <a:rPr lang="zh-CN" altLang="zh-CN" dirty="0"/>
              <a:t>对布局提出的美化建议，并采用了</a:t>
            </a:r>
            <a:r>
              <a:rPr lang="en-US" altLang="zh-CN" dirty="0"/>
              <a:t>Nano Banana</a:t>
            </a:r>
            <a:r>
              <a:rPr lang="zh-CN" altLang="zh-CN" dirty="0"/>
              <a:t>提供的装饰性图片。</a:t>
            </a:r>
          </a:p>
          <a:p>
            <a:pPr marL="0" indent="0">
              <a:buNone/>
            </a:pPr>
            <a:r>
              <a:rPr lang="zh-CN" altLang="zh-CN" dirty="0"/>
              <a:t>本文档接受了</a:t>
            </a:r>
            <a:r>
              <a:rPr lang="en-US" altLang="zh-CN" dirty="0"/>
              <a:t>Google Gemini</a:t>
            </a:r>
            <a:r>
              <a:rPr lang="zh-CN" altLang="zh-CN" dirty="0"/>
              <a:t>给出的格式建议。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76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71AA4C-DC50-AB3E-24F7-C96BD808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9CC4B5-A70E-1894-F99A-B6C468747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514600" cy="4351338"/>
          </a:xfrm>
        </p:spPr>
        <p:txBody>
          <a:bodyPr/>
          <a:lstStyle/>
          <a:p>
            <a:r>
              <a:rPr lang="zh-CN" altLang="en-US" dirty="0"/>
              <a:t>团队分工</a:t>
            </a:r>
            <a:endParaRPr lang="en-US" altLang="zh-CN" dirty="0"/>
          </a:p>
          <a:p>
            <a:pPr marL="0" indent="0">
              <a:buNone/>
            </a:pPr>
            <a:r>
              <a:rPr lang="zh-CN" altLang="zh-CN" sz="1600" dirty="0"/>
              <a:t>姜政言</a:t>
            </a:r>
            <a:r>
              <a:rPr lang="en-US" altLang="zh-CN" sz="1600" dirty="0"/>
              <a:t>2353594</a:t>
            </a:r>
            <a:endParaRPr lang="zh-CN" altLang="zh-CN" sz="1600" dirty="0"/>
          </a:p>
          <a:p>
            <a:pPr lvl="0"/>
            <a:r>
              <a:rPr lang="zh-CN" altLang="zh-CN" sz="1600" dirty="0"/>
              <a:t>原始数据的收集与准备</a:t>
            </a:r>
          </a:p>
          <a:p>
            <a:pPr lvl="0"/>
            <a:r>
              <a:rPr lang="zh-CN" altLang="zh-CN" sz="1600" dirty="0"/>
              <a:t>数据预处理、数据清洗</a:t>
            </a:r>
          </a:p>
          <a:p>
            <a:r>
              <a:rPr lang="zh-CN" altLang="zh-CN" sz="1600" dirty="0"/>
              <a:t>进行探索性数据分析</a:t>
            </a:r>
            <a:endParaRPr lang="zh-CN" altLang="en-US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35371F-2054-3ABD-BD99-FCBD0A3B7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72" y="4125459"/>
            <a:ext cx="7167456" cy="2677841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355F87F-9FB9-4586-347B-BF7798906128}"/>
              </a:ext>
            </a:extLst>
          </p:cNvPr>
          <p:cNvSpPr txBox="1">
            <a:spLocks/>
          </p:cNvSpPr>
          <p:nvPr/>
        </p:nvSpPr>
        <p:spPr>
          <a:xfrm>
            <a:off x="3450772" y="1690688"/>
            <a:ext cx="2514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dirty="0"/>
              <a:t>陈奕玮</a:t>
            </a:r>
            <a:r>
              <a:rPr lang="en-US" altLang="zh-CN" sz="1600" dirty="0"/>
              <a:t>2350217</a:t>
            </a:r>
          </a:p>
          <a:p>
            <a:r>
              <a:rPr lang="zh-CN" altLang="en-US" sz="1600" dirty="0"/>
              <a:t>建立住院天数预测模型</a:t>
            </a:r>
          </a:p>
          <a:p>
            <a:r>
              <a:rPr lang="zh-CN" altLang="en-US" sz="1600" dirty="0"/>
              <a:t>建立</a:t>
            </a:r>
            <a:r>
              <a:rPr lang="en-US" altLang="zh-CN" sz="1600" dirty="0"/>
              <a:t>30</a:t>
            </a:r>
            <a:r>
              <a:rPr lang="zh-CN" altLang="en-US" sz="1600" dirty="0"/>
              <a:t>天再入院风险预测模型</a:t>
            </a:r>
          </a:p>
          <a:p>
            <a:r>
              <a:rPr lang="zh-CN" altLang="en-US" sz="1600" dirty="0"/>
              <a:t>模型评估与优化</a:t>
            </a:r>
          </a:p>
          <a:p>
            <a:r>
              <a:rPr lang="zh-CN" altLang="en-US" sz="1600" dirty="0"/>
              <a:t>开发</a:t>
            </a:r>
            <a:r>
              <a:rPr lang="en-US" altLang="zh-CN" sz="1600" dirty="0"/>
              <a:t>shiny</a:t>
            </a:r>
            <a:r>
              <a:rPr lang="zh-CN" altLang="en-US" sz="1600" dirty="0"/>
              <a:t>应用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B9B8DF2-09CB-4626-DFB0-096F011BE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772" y="4191874"/>
            <a:ext cx="5943600" cy="901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1CE7101-DA4C-F585-E046-3B1A160D7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772" y="5120231"/>
            <a:ext cx="5943600" cy="338455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05A9E8AA-EC2F-C863-2745-6406E2C7E6D7}"/>
              </a:ext>
            </a:extLst>
          </p:cNvPr>
          <p:cNvSpPr txBox="1">
            <a:spLocks/>
          </p:cNvSpPr>
          <p:nvPr/>
        </p:nvSpPr>
        <p:spPr>
          <a:xfrm>
            <a:off x="6155872" y="1645104"/>
            <a:ext cx="2937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dirty="0"/>
              <a:t>龙承佑</a:t>
            </a:r>
            <a:r>
              <a:rPr lang="en-US" altLang="zh-CN" sz="1600" dirty="0"/>
              <a:t>2354176</a:t>
            </a:r>
          </a:p>
          <a:p>
            <a:r>
              <a:rPr lang="zh-CN" altLang="en-US" sz="1600" dirty="0"/>
              <a:t>汇总项目成果，形成演示文档及项目文档</a:t>
            </a:r>
          </a:p>
          <a:p>
            <a:r>
              <a:rPr lang="zh-CN" altLang="en-US" sz="1600" dirty="0"/>
              <a:t>制作项目展示视频</a:t>
            </a:r>
          </a:p>
          <a:p>
            <a:r>
              <a:rPr lang="zh-CN" altLang="en-US" sz="1600" dirty="0"/>
              <a:t>补充部分数据的可视化图像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2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0BBD095-7876-EC11-7F8A-497B13C72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872" y="4222126"/>
            <a:ext cx="5943600" cy="121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07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B511D32-C23F-BD59-5D31-D73FC1DF3ABF}"/>
              </a:ext>
            </a:extLst>
          </p:cNvPr>
          <p:cNvSpPr txBox="1"/>
          <p:nvPr/>
        </p:nvSpPr>
        <p:spPr>
          <a:xfrm>
            <a:off x="6743700" y="450182"/>
            <a:ext cx="4169229" cy="635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zh-CN" altLang="en-US" sz="2800" b="1" i="0" dirty="0">
                <a:solidFill>
                  <a:srgbClr val="0033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目录 </a:t>
            </a:r>
            <a:r>
              <a:rPr lang="en-US" altLang="zh-CN" sz="2800" b="1" i="0" dirty="0">
                <a:solidFill>
                  <a:srgbClr val="0033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Overview</a:t>
            </a:r>
          </a:p>
          <a:p>
            <a:pPr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zh-CN" sz="36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1</a:t>
            </a:r>
            <a:r>
              <a:rPr lang="en-US" altLang="zh-CN" sz="28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 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项目背景与目标</a:t>
            </a:r>
          </a:p>
          <a:p>
            <a:pPr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zh-CN" sz="36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2</a:t>
            </a:r>
            <a:r>
              <a:rPr lang="en-US" altLang="zh-CN" sz="28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 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数据来源与预处理</a:t>
            </a:r>
          </a:p>
          <a:p>
            <a:pPr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zh-CN" sz="36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3</a:t>
            </a:r>
            <a:r>
              <a:rPr lang="en-US" altLang="zh-CN" sz="28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 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探索性数据分析 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(EDA)</a:t>
            </a:r>
          </a:p>
          <a:p>
            <a:pPr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zh-CN" sz="36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4</a:t>
            </a:r>
            <a:r>
              <a:rPr lang="en-US" altLang="zh-CN" sz="28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 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统计建模与评估</a:t>
            </a:r>
          </a:p>
          <a:p>
            <a:pPr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zh-CN" sz="36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5</a:t>
            </a:r>
            <a:r>
              <a:rPr lang="en-US" altLang="zh-CN" sz="28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 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关键发现与解读</a:t>
            </a:r>
          </a:p>
          <a:p>
            <a:pPr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zh-CN" sz="36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6</a:t>
            </a:r>
            <a:r>
              <a:rPr lang="en-US" altLang="zh-CN" sz="28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 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原型系统展示</a:t>
            </a:r>
          </a:p>
          <a:p>
            <a:pPr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zh-CN" sz="36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7</a:t>
            </a:r>
            <a:r>
              <a:rPr lang="en-US" altLang="zh-CN" sz="28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 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总结与展望</a:t>
            </a:r>
          </a:p>
          <a:p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3D0EA4-366C-92E5-890A-8619119E8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1" y="354280"/>
            <a:ext cx="5728606" cy="600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48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FA699F9-4EF1-D426-495E-C25A56AA7653}"/>
              </a:ext>
            </a:extLst>
          </p:cNvPr>
          <p:cNvSpPr txBox="1"/>
          <p:nvPr/>
        </p:nvSpPr>
        <p:spPr>
          <a:xfrm>
            <a:off x="440873" y="301019"/>
            <a:ext cx="4033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zh-CN" altLang="en-US" sz="2800" b="1" i="0" dirty="0">
                <a:solidFill>
                  <a:srgbClr val="0033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项目背景与研究目标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797247A-D2E6-6EBB-861F-1AC4AAE849F9}"/>
              </a:ext>
            </a:extLst>
          </p:cNvPr>
          <p:cNvCxnSpPr/>
          <p:nvPr/>
        </p:nvCxnSpPr>
        <p:spPr>
          <a:xfrm>
            <a:off x="498021" y="925285"/>
            <a:ext cx="11195957" cy="0"/>
          </a:xfrm>
          <a:prstGeom prst="line">
            <a:avLst/>
          </a:prstGeom>
          <a:ln w="38100">
            <a:solidFill>
              <a:srgbClr val="00336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C10BC4F-252F-896E-5204-8EEA267B9CFA}"/>
              </a:ext>
            </a:extLst>
          </p:cNvPr>
          <p:cNvSpPr/>
          <p:nvPr/>
        </p:nvSpPr>
        <p:spPr>
          <a:xfrm>
            <a:off x="440873" y="1409700"/>
            <a:ext cx="5323114" cy="4778828"/>
          </a:xfrm>
          <a:prstGeom prst="roundRect">
            <a:avLst>
              <a:gd name="adj" fmla="val 4252"/>
            </a:avLst>
          </a:prstGeom>
          <a:solidFill>
            <a:srgbClr val="FFF5F5"/>
          </a:solidFill>
          <a:ln>
            <a:solidFill>
              <a:srgbClr val="FED7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351AFA7-79F8-2282-F64F-BCCC79602B12}"/>
              </a:ext>
            </a:extLst>
          </p:cNvPr>
          <p:cNvCxnSpPr>
            <a:cxnSpLocks/>
          </p:cNvCxnSpPr>
          <p:nvPr/>
        </p:nvCxnSpPr>
        <p:spPr>
          <a:xfrm>
            <a:off x="707571" y="2258786"/>
            <a:ext cx="4664529" cy="0"/>
          </a:xfrm>
          <a:prstGeom prst="line">
            <a:avLst/>
          </a:prstGeom>
          <a:ln w="19050">
            <a:solidFill>
              <a:srgbClr val="C5303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FCF0216-B9BF-9AF5-683B-E1FAB160A17C}"/>
              </a:ext>
            </a:extLst>
          </p:cNvPr>
          <p:cNvSpPr txBox="1"/>
          <p:nvPr/>
        </p:nvSpPr>
        <p:spPr>
          <a:xfrm>
            <a:off x="707571" y="1704457"/>
            <a:ext cx="1442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zh-CN" altLang="en-US" sz="2400" b="1" i="0" dirty="0">
                <a:solidFill>
                  <a:srgbClr val="C5303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背景痛点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2B22802-D958-2FA0-741B-B515EB58E58A}"/>
              </a:ext>
            </a:extLst>
          </p:cNvPr>
          <p:cNvSpPr txBox="1"/>
          <p:nvPr/>
        </p:nvSpPr>
        <p:spPr>
          <a:xfrm>
            <a:off x="756557" y="2460879"/>
            <a:ext cx="4615543" cy="365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500"/>
              </a:spcAft>
              <a:buNone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负担重</a:t>
            </a:r>
            <a:endParaRPr lang="zh-CN" altLang="en-US" b="0" i="0" dirty="0">
              <a:solidFill>
                <a:srgbClr val="000000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>
              <a:spcAft>
                <a:spcPts val="1500"/>
              </a:spcAft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糖尿病患者频繁住院，医疗资源消耗巨大。</a:t>
            </a:r>
            <a:endParaRPr lang="en-US" altLang="zh-CN" b="0" i="0" dirty="0">
              <a:solidFill>
                <a:srgbClr val="333333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>
              <a:spcAft>
                <a:spcPts val="1500"/>
              </a:spcAft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>
              <a:spcAft>
                <a:spcPts val="1500"/>
              </a:spcAft>
              <a:buNone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难预测</a:t>
            </a:r>
            <a:endParaRPr lang="zh-CN" altLang="en-US" b="0" i="0" dirty="0">
              <a:solidFill>
                <a:srgbClr val="000000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>
              <a:spcAft>
                <a:spcPts val="1500"/>
              </a:spcAft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管理者难以准确识别高危再入院人群。</a:t>
            </a:r>
            <a:endParaRPr lang="en-US" altLang="zh-CN" b="0" i="0" dirty="0">
              <a:solidFill>
                <a:srgbClr val="333333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>
              <a:spcAft>
                <a:spcPts val="1500"/>
              </a:spcAft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>
              <a:spcAft>
                <a:spcPts val="1500"/>
              </a:spcAft>
              <a:buNone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资源紧</a:t>
            </a:r>
            <a:endParaRPr lang="zh-CN" altLang="en-US" b="0" i="0" dirty="0">
              <a:solidFill>
                <a:srgbClr val="000000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>
              <a:spcAft>
                <a:spcPts val="1500"/>
              </a:spcAft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床位调度缺乏有效的数据支持。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ED6F7EC-9575-94BF-9321-8775E3C77059}"/>
              </a:ext>
            </a:extLst>
          </p:cNvPr>
          <p:cNvSpPr/>
          <p:nvPr/>
        </p:nvSpPr>
        <p:spPr>
          <a:xfrm>
            <a:off x="6370864" y="1409700"/>
            <a:ext cx="5323114" cy="4778828"/>
          </a:xfrm>
          <a:prstGeom prst="roundRect">
            <a:avLst>
              <a:gd name="adj" fmla="val 4252"/>
            </a:avLst>
          </a:prstGeom>
          <a:solidFill>
            <a:srgbClr val="EBF8FF"/>
          </a:solidFill>
          <a:ln>
            <a:solidFill>
              <a:srgbClr val="BEE3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B08DF93-22DE-DA27-FC02-A9A19119BC38}"/>
              </a:ext>
            </a:extLst>
          </p:cNvPr>
          <p:cNvCxnSpPr>
            <a:cxnSpLocks/>
          </p:cNvCxnSpPr>
          <p:nvPr/>
        </p:nvCxnSpPr>
        <p:spPr>
          <a:xfrm>
            <a:off x="6637562" y="2258786"/>
            <a:ext cx="4664529" cy="0"/>
          </a:xfrm>
          <a:prstGeom prst="line">
            <a:avLst/>
          </a:prstGeom>
          <a:ln w="19050">
            <a:solidFill>
              <a:srgbClr val="2B6CB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8A8B4B0-4CCA-CB74-0563-FC8B95D51016}"/>
              </a:ext>
            </a:extLst>
          </p:cNvPr>
          <p:cNvSpPr txBox="1"/>
          <p:nvPr/>
        </p:nvSpPr>
        <p:spPr>
          <a:xfrm>
            <a:off x="6637560" y="1704457"/>
            <a:ext cx="234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zh-CN" altLang="en-US" sz="2400" b="1" i="0" dirty="0">
                <a:solidFill>
                  <a:srgbClr val="2B6CB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两大核心目标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AFAF61F-351B-5094-6F47-051796858218}"/>
              </a:ext>
            </a:extLst>
          </p:cNvPr>
          <p:cNvSpPr txBox="1"/>
          <p:nvPr/>
        </p:nvSpPr>
        <p:spPr>
          <a:xfrm>
            <a:off x="6637560" y="2955058"/>
            <a:ext cx="461554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zh-CN" altLang="en-US" b="1" i="0" dirty="0">
                <a:solidFill>
                  <a:srgbClr val="2C5282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目标 </a:t>
            </a:r>
            <a:r>
              <a:rPr lang="en-US" altLang="zh-CN" b="1" i="0" dirty="0">
                <a:solidFill>
                  <a:srgbClr val="2C5282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1</a:t>
            </a:r>
            <a:r>
              <a:rPr lang="zh-CN" altLang="en-US" b="1" i="0" dirty="0">
                <a:solidFill>
                  <a:srgbClr val="2C5282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：分类任务 </a:t>
            </a:r>
            <a:r>
              <a:rPr lang="en-US" altLang="zh-CN" b="1" i="0" dirty="0">
                <a:solidFill>
                  <a:srgbClr val="2C5282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(Classification)</a:t>
            </a:r>
          </a:p>
          <a:p>
            <a:pPr algn="l">
              <a:buNone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预测患者出院后 </a:t>
            </a:r>
            <a:r>
              <a:rPr lang="en-US" altLang="zh-CN" sz="1600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30 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天内是否再入院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（是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/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否）。</a:t>
            </a:r>
          </a:p>
          <a:p>
            <a:pPr>
              <a:buNone/>
            </a:pPr>
            <a:br>
              <a:rPr lang="zh-CN" altLang="en-US" dirty="0"/>
            </a:br>
            <a:endParaRPr lang="en-US" altLang="zh-CN" dirty="0"/>
          </a:p>
          <a:p>
            <a:pPr>
              <a:buNone/>
            </a:pPr>
            <a:endParaRPr lang="zh-CN" altLang="en-US" dirty="0"/>
          </a:p>
          <a:p>
            <a:pPr algn="l">
              <a:buNone/>
            </a:pPr>
            <a:r>
              <a:rPr lang="zh-CN" altLang="en-US" b="1" i="0" dirty="0">
                <a:solidFill>
                  <a:srgbClr val="2C5282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目标 </a:t>
            </a:r>
            <a:r>
              <a:rPr lang="en-US" altLang="zh-CN" b="1" i="0" dirty="0">
                <a:solidFill>
                  <a:srgbClr val="2C5282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2</a:t>
            </a:r>
            <a:r>
              <a:rPr lang="zh-CN" altLang="en-US" b="1" i="0" dirty="0">
                <a:solidFill>
                  <a:srgbClr val="2C5282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：回归任务 </a:t>
            </a:r>
            <a:r>
              <a:rPr lang="en-US" altLang="zh-CN" b="1" i="0" dirty="0">
                <a:solidFill>
                  <a:srgbClr val="2C5282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(Regression)</a:t>
            </a:r>
          </a:p>
          <a:p>
            <a:pPr algn="l">
              <a:buNone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预测患者本次的 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住院天数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(Length of Stay)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92922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140D7F-35B4-AC9C-6801-B53964B24F7C}"/>
              </a:ext>
            </a:extLst>
          </p:cNvPr>
          <p:cNvSpPr txBox="1"/>
          <p:nvPr/>
        </p:nvSpPr>
        <p:spPr>
          <a:xfrm>
            <a:off x="440873" y="301019"/>
            <a:ext cx="5742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zh-CN" altLang="en-US" sz="2800" b="1" i="0" dirty="0">
                <a:solidFill>
                  <a:srgbClr val="0033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数据来源与预处理流程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655A7B8-984E-AD2E-CF09-7BF73F38EE20}"/>
              </a:ext>
            </a:extLst>
          </p:cNvPr>
          <p:cNvCxnSpPr>
            <a:cxnSpLocks/>
          </p:cNvCxnSpPr>
          <p:nvPr/>
        </p:nvCxnSpPr>
        <p:spPr>
          <a:xfrm>
            <a:off x="498021" y="925285"/>
            <a:ext cx="11195957" cy="0"/>
          </a:xfrm>
          <a:prstGeom prst="line">
            <a:avLst/>
          </a:prstGeom>
          <a:ln w="38100">
            <a:solidFill>
              <a:srgbClr val="00336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B02669C1-3EC1-AF6F-537D-9B3E19BF98B8}"/>
              </a:ext>
            </a:extLst>
          </p:cNvPr>
          <p:cNvSpPr/>
          <p:nvPr/>
        </p:nvSpPr>
        <p:spPr>
          <a:xfrm>
            <a:off x="538843" y="1355272"/>
            <a:ext cx="2362200" cy="2220686"/>
          </a:xfrm>
          <a:prstGeom prst="flowChartProcess">
            <a:avLst/>
          </a:prstGeom>
          <a:solidFill>
            <a:srgbClr val="F0F7FF"/>
          </a:solidFill>
          <a:ln>
            <a:solidFill>
              <a:srgbClr val="BBDE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F25DC8D0-CAA5-A678-1E9F-CB83D2C4B221}"/>
              </a:ext>
            </a:extLst>
          </p:cNvPr>
          <p:cNvSpPr/>
          <p:nvPr/>
        </p:nvSpPr>
        <p:spPr>
          <a:xfrm>
            <a:off x="9149446" y="1513117"/>
            <a:ext cx="2416629" cy="1801583"/>
          </a:xfrm>
          <a:prstGeom prst="flowChartProcess">
            <a:avLst/>
          </a:prstGeom>
          <a:solidFill>
            <a:srgbClr val="E6FFFA"/>
          </a:solidFill>
          <a:ln>
            <a:solidFill>
              <a:srgbClr val="C8F9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 descr="图标&#10;&#10;AI 生成的内容可能不正确。">
            <a:extLst>
              <a:ext uri="{FF2B5EF4-FFF2-40B4-BE49-F238E27FC236}">
                <a16:creationId xmlns:a16="http://schemas.microsoft.com/office/drawing/2014/main" id="{59A6822C-DE4B-EACC-1F64-9F9C456B5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32" y="1594760"/>
            <a:ext cx="789283" cy="5767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E2A8DF-6D66-694F-D9E6-915E7743BF27}"/>
              </a:ext>
            </a:extLst>
          </p:cNvPr>
          <p:cNvSpPr txBox="1"/>
          <p:nvPr/>
        </p:nvSpPr>
        <p:spPr>
          <a:xfrm>
            <a:off x="1006929" y="2215243"/>
            <a:ext cx="1387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25"/>
              </a:spcAft>
              <a:buNone/>
            </a:pPr>
            <a:r>
              <a:rPr lang="zh-CN" altLang="en-US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原始数据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2208F4-DA17-C7A1-71E1-87B345911F14}"/>
              </a:ext>
            </a:extLst>
          </p:cNvPr>
          <p:cNvSpPr txBox="1"/>
          <p:nvPr/>
        </p:nvSpPr>
        <p:spPr>
          <a:xfrm>
            <a:off x="680357" y="27051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101,766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条</a:t>
            </a:r>
            <a:br>
              <a:rPr lang="zh-CN" altLang="en-US" sz="1600" dirty="0"/>
            </a:br>
            <a:r>
              <a:rPr lang="en-US" altLang="zh-CN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UCI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糖尿病数据集</a:t>
            </a:r>
            <a:endParaRPr lang="zh-CN" altLang="en-US" sz="1600" dirty="0"/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98A81D9E-885A-B219-97AB-86F3BC7BF306}"/>
              </a:ext>
            </a:extLst>
          </p:cNvPr>
          <p:cNvSpPr/>
          <p:nvPr/>
        </p:nvSpPr>
        <p:spPr>
          <a:xfrm>
            <a:off x="3369129" y="1355272"/>
            <a:ext cx="2362200" cy="2220686"/>
          </a:xfrm>
          <a:prstGeom prst="flowChartProcess">
            <a:avLst/>
          </a:prstGeom>
          <a:solidFill>
            <a:srgbClr val="F0F7FF"/>
          </a:solidFill>
          <a:ln>
            <a:solidFill>
              <a:srgbClr val="BBDE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BBA233E-16B5-D01F-B642-E2C684C2E0C9}"/>
              </a:ext>
            </a:extLst>
          </p:cNvPr>
          <p:cNvSpPr txBox="1"/>
          <p:nvPr/>
        </p:nvSpPr>
        <p:spPr>
          <a:xfrm>
            <a:off x="3837215" y="2215243"/>
            <a:ext cx="1387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25"/>
              </a:spcAft>
              <a:buNone/>
            </a:pPr>
            <a:r>
              <a:rPr lang="zh-CN" altLang="en-US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分层抽样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380B21-5755-4E79-762E-64832EFB75F7}"/>
              </a:ext>
            </a:extLst>
          </p:cNvPr>
          <p:cNvSpPr txBox="1"/>
          <p:nvPr/>
        </p:nvSpPr>
        <p:spPr>
          <a:xfrm>
            <a:off x="3510643" y="27051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控制数据量 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&lt; 10MB</a:t>
            </a:r>
            <a:br>
              <a:rPr lang="zh-CN" altLang="en-US" sz="1600" dirty="0"/>
            </a:b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保留分布代表性</a:t>
            </a:r>
            <a:endParaRPr lang="zh-CN" altLang="en-US" sz="1600" dirty="0"/>
          </a:p>
        </p:txBody>
      </p:sp>
      <p:sp>
        <p:nvSpPr>
          <p:cNvPr id="16" name="流程图: 过程 15">
            <a:extLst>
              <a:ext uri="{FF2B5EF4-FFF2-40B4-BE49-F238E27FC236}">
                <a16:creationId xmlns:a16="http://schemas.microsoft.com/office/drawing/2014/main" id="{201732A8-73A1-2899-DFC3-AC952AA750E5}"/>
              </a:ext>
            </a:extLst>
          </p:cNvPr>
          <p:cNvSpPr/>
          <p:nvPr/>
        </p:nvSpPr>
        <p:spPr>
          <a:xfrm>
            <a:off x="6199415" y="1355272"/>
            <a:ext cx="2362200" cy="2220686"/>
          </a:xfrm>
          <a:prstGeom prst="flowChartProcess">
            <a:avLst/>
          </a:prstGeom>
          <a:solidFill>
            <a:srgbClr val="F0F7FF"/>
          </a:solidFill>
          <a:ln>
            <a:solidFill>
              <a:srgbClr val="BBDE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018E5B8-F416-30E4-1338-6534ED58D3F4}"/>
              </a:ext>
            </a:extLst>
          </p:cNvPr>
          <p:cNvSpPr txBox="1"/>
          <p:nvPr/>
        </p:nvSpPr>
        <p:spPr>
          <a:xfrm>
            <a:off x="6667501" y="2215243"/>
            <a:ext cx="1387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25"/>
              </a:spcAft>
              <a:buNone/>
            </a:pPr>
            <a:r>
              <a:rPr lang="zh-CN" altLang="en-US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清洗筛选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5D85D07-C3A7-696E-58E4-570D9E137224}"/>
              </a:ext>
            </a:extLst>
          </p:cNvPr>
          <p:cNvSpPr txBox="1"/>
          <p:nvPr/>
        </p:nvSpPr>
        <p:spPr>
          <a:xfrm>
            <a:off x="6340929" y="27051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剔除死亡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/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临终记录</a:t>
            </a:r>
            <a:br>
              <a:rPr lang="zh-CN" altLang="en-US" sz="1600" dirty="0"/>
            </a:b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缺失值处理</a:t>
            </a:r>
            <a:endParaRPr lang="zh-CN" altLang="en-US" sz="1600" dirty="0"/>
          </a:p>
        </p:txBody>
      </p:sp>
      <p:pic>
        <p:nvPicPr>
          <p:cNvPr id="21" name="图片 20" descr="图标&#10;&#10;AI 生成的内容可能不正确。">
            <a:extLst>
              <a:ext uri="{FF2B5EF4-FFF2-40B4-BE49-F238E27FC236}">
                <a16:creationId xmlns:a16="http://schemas.microsoft.com/office/drawing/2014/main" id="{42CB1CA1-3BBD-D8E0-A8F1-846C47CC1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560" y="1560601"/>
            <a:ext cx="657970" cy="534117"/>
          </a:xfrm>
          <a:prstGeom prst="rect">
            <a:avLst/>
          </a:prstGeom>
        </p:spPr>
      </p:pic>
      <p:pic>
        <p:nvPicPr>
          <p:cNvPr id="23" name="图片 22" descr="图标&#10;&#10;AI 生成的内容可能不正确。">
            <a:extLst>
              <a:ext uri="{FF2B5EF4-FFF2-40B4-BE49-F238E27FC236}">
                <a16:creationId xmlns:a16="http://schemas.microsoft.com/office/drawing/2014/main" id="{09853877-42EB-46D6-795D-D9ED404EC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228" y="1560601"/>
            <a:ext cx="598088" cy="479947"/>
          </a:xfrm>
          <a:prstGeom prst="rect">
            <a:avLst/>
          </a:prstGeom>
        </p:spPr>
      </p:pic>
      <p:pic>
        <p:nvPicPr>
          <p:cNvPr id="25" name="图片 24" descr="图标&#10;&#10;AI 生成的内容可能不正确。">
            <a:extLst>
              <a:ext uri="{FF2B5EF4-FFF2-40B4-BE49-F238E27FC236}">
                <a16:creationId xmlns:a16="http://schemas.microsoft.com/office/drawing/2014/main" id="{5CC22062-C021-CD50-8920-EDAC5F1CA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745" y="1717815"/>
            <a:ext cx="558941" cy="45372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E6A9429-F1C7-9E42-EA2D-30AE2EB2480C}"/>
              </a:ext>
            </a:extLst>
          </p:cNvPr>
          <p:cNvSpPr txBox="1"/>
          <p:nvPr/>
        </p:nvSpPr>
        <p:spPr>
          <a:xfrm>
            <a:off x="9699174" y="2215243"/>
            <a:ext cx="131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25"/>
              </a:spcAft>
              <a:buNone/>
            </a:pPr>
            <a:r>
              <a:rPr lang="zh-CN" altLang="en-US" b="1" i="0" dirty="0">
                <a:solidFill>
                  <a:srgbClr val="2F855A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最终样本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B8ABB22-F1E9-49C5-8479-801E9FAF8618}"/>
              </a:ext>
            </a:extLst>
          </p:cNvPr>
          <p:cNvSpPr txBox="1"/>
          <p:nvPr/>
        </p:nvSpPr>
        <p:spPr>
          <a:xfrm>
            <a:off x="9699174" y="2759375"/>
            <a:ext cx="1382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i="0" dirty="0">
                <a:solidFill>
                  <a:srgbClr val="2F855A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16,777 </a:t>
            </a:r>
            <a:r>
              <a:rPr lang="zh-CN" altLang="en-US" sz="1600" b="1" i="0" dirty="0">
                <a:solidFill>
                  <a:srgbClr val="2F855A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条</a:t>
            </a:r>
            <a:endParaRPr lang="zh-CN" altLang="en-US" sz="1600" dirty="0"/>
          </a:p>
        </p:txBody>
      </p:sp>
      <p:pic>
        <p:nvPicPr>
          <p:cNvPr id="29" name="图片 28" descr="图标&#10;&#10;AI 生成的内容可能不正确。">
            <a:extLst>
              <a:ext uri="{FF2B5EF4-FFF2-40B4-BE49-F238E27FC236}">
                <a16:creationId xmlns:a16="http://schemas.microsoft.com/office/drawing/2014/main" id="{E6932629-FD89-9AAD-83D1-B45C056B8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2812" y="2454338"/>
            <a:ext cx="352553" cy="359465"/>
          </a:xfrm>
          <a:prstGeom prst="rect">
            <a:avLst/>
          </a:prstGeom>
        </p:spPr>
      </p:pic>
      <p:pic>
        <p:nvPicPr>
          <p:cNvPr id="30" name="图片 29" descr="图标&#10;&#10;AI 生成的内容可能不正确。">
            <a:extLst>
              <a:ext uri="{FF2B5EF4-FFF2-40B4-BE49-F238E27FC236}">
                <a16:creationId xmlns:a16="http://schemas.microsoft.com/office/drawing/2014/main" id="{3B3B1983-725A-01B2-53E1-4534F3D1C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871" y="2454338"/>
            <a:ext cx="352553" cy="359465"/>
          </a:xfrm>
          <a:prstGeom prst="rect">
            <a:avLst/>
          </a:prstGeom>
        </p:spPr>
      </p:pic>
      <p:pic>
        <p:nvPicPr>
          <p:cNvPr id="31" name="图片 30" descr="图标&#10;&#10;AI 生成的内容可能不正确。">
            <a:extLst>
              <a:ext uri="{FF2B5EF4-FFF2-40B4-BE49-F238E27FC236}">
                <a16:creationId xmlns:a16="http://schemas.microsoft.com/office/drawing/2014/main" id="{1730FB08-BBAE-EBAA-325D-C0D5DFEEB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6864" y="2454338"/>
            <a:ext cx="352553" cy="359465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0AF7671F-7FD8-6626-86FB-481C864DDD5B}"/>
              </a:ext>
            </a:extLst>
          </p:cNvPr>
          <p:cNvSpPr/>
          <p:nvPr/>
        </p:nvSpPr>
        <p:spPr>
          <a:xfrm>
            <a:off x="538844" y="4120243"/>
            <a:ext cx="11027232" cy="2182585"/>
          </a:xfrm>
          <a:prstGeom prst="rect">
            <a:avLst/>
          </a:prstGeom>
          <a:solidFill>
            <a:srgbClr val="F7FAFC"/>
          </a:solidFill>
          <a:ln>
            <a:noFill/>
          </a:ln>
          <a:effectLst>
            <a:outerShdw blurRad="50800" dist="38100" dir="10800000" sx="101000" sy="101000" algn="r" rotWithShape="0">
              <a:srgbClr val="00508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C1D2F1A-59A8-5E64-6D2B-5BFCEE156F40}"/>
              </a:ext>
            </a:extLst>
          </p:cNvPr>
          <p:cNvSpPr txBox="1"/>
          <p:nvPr/>
        </p:nvSpPr>
        <p:spPr>
          <a:xfrm>
            <a:off x="798867" y="4411649"/>
            <a:ext cx="217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750"/>
              </a:spcAft>
              <a:buNone/>
            </a:pPr>
            <a:r>
              <a:rPr lang="zh-CN" altLang="en-US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特征工程亮点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D317140-4615-D004-459F-F10D4FE138E9}"/>
              </a:ext>
            </a:extLst>
          </p:cNvPr>
          <p:cNvSpPr txBox="1"/>
          <p:nvPr/>
        </p:nvSpPr>
        <p:spPr>
          <a:xfrm>
            <a:off x="798867" y="5006899"/>
            <a:ext cx="10276116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ICD-9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编码重组：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将数百种复杂诊断码归纳为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8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大类（循环系统、呼吸系统、糖尿病等）。</a:t>
            </a:r>
          </a:p>
          <a:p>
            <a:pPr algn="l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类别变量压缩：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入院来源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(25→4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类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，出院去向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(30→5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类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，减少稀疏性。</a:t>
            </a:r>
          </a:p>
        </p:txBody>
      </p:sp>
    </p:spTree>
    <p:extLst>
      <p:ext uri="{BB962C8B-B14F-4D97-AF65-F5344CB8AC3E}">
        <p14:creationId xmlns:p14="http://schemas.microsoft.com/office/powerpoint/2010/main" val="666417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F7E3693-4865-2C46-9450-D170568B9979}"/>
              </a:ext>
            </a:extLst>
          </p:cNvPr>
          <p:cNvSpPr txBox="1"/>
          <p:nvPr/>
        </p:nvSpPr>
        <p:spPr>
          <a:xfrm>
            <a:off x="440873" y="301019"/>
            <a:ext cx="5742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en-US" altLang="zh-CN" sz="2800" b="1" i="0" dirty="0">
                <a:solidFill>
                  <a:srgbClr val="0033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EDA: </a:t>
            </a:r>
            <a:r>
              <a:rPr lang="zh-CN" altLang="en-US" sz="2800" b="1" i="0" dirty="0">
                <a:solidFill>
                  <a:srgbClr val="0033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再入院分布与住院天数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48FBDF9-B395-4611-5B14-9FFF256EC638}"/>
              </a:ext>
            </a:extLst>
          </p:cNvPr>
          <p:cNvCxnSpPr>
            <a:cxnSpLocks/>
          </p:cNvCxnSpPr>
          <p:nvPr/>
        </p:nvCxnSpPr>
        <p:spPr>
          <a:xfrm>
            <a:off x="498021" y="925285"/>
            <a:ext cx="11195957" cy="0"/>
          </a:xfrm>
          <a:prstGeom prst="line">
            <a:avLst/>
          </a:prstGeom>
          <a:ln w="38100">
            <a:solidFill>
              <a:srgbClr val="00336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10C578B-EF78-D975-DDE5-D212F91C129C}"/>
              </a:ext>
            </a:extLst>
          </p:cNvPr>
          <p:cNvSpPr/>
          <p:nvPr/>
        </p:nvSpPr>
        <p:spPr>
          <a:xfrm>
            <a:off x="498021" y="5230586"/>
            <a:ext cx="4865914" cy="1088571"/>
          </a:xfrm>
          <a:prstGeom prst="rect">
            <a:avLst/>
          </a:prstGeom>
          <a:solidFill>
            <a:srgbClr val="FFF5F5"/>
          </a:solidFill>
          <a:ln>
            <a:solidFill>
              <a:srgbClr val="FFF5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703DCF-1869-CBA6-F30B-C1E0EE2A1F4D}"/>
              </a:ext>
            </a:extLst>
          </p:cNvPr>
          <p:cNvSpPr txBox="1"/>
          <p:nvPr/>
        </p:nvSpPr>
        <p:spPr>
          <a:xfrm>
            <a:off x="1475014" y="5469365"/>
            <a:ext cx="271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i="0" dirty="0">
                <a:solidFill>
                  <a:srgbClr val="C5303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再入院率仅 </a:t>
            </a:r>
            <a:r>
              <a:rPr lang="en-US" altLang="zh-CN" b="1" i="0" dirty="0">
                <a:solidFill>
                  <a:srgbClr val="C5303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11.16%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46E079-60BB-A913-9BFD-5DB0B8D34BE9}"/>
              </a:ext>
            </a:extLst>
          </p:cNvPr>
          <p:cNvSpPr txBox="1"/>
          <p:nvPr/>
        </p:nvSpPr>
        <p:spPr>
          <a:xfrm>
            <a:off x="1654628" y="5838697"/>
            <a:ext cx="2356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存在严重的类别不平衡问题</a:t>
            </a:r>
            <a:endParaRPr lang="zh-CN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B9F316-F9F7-580E-780E-74A7B9C75DF3}"/>
              </a:ext>
            </a:extLst>
          </p:cNvPr>
          <p:cNvSpPr/>
          <p:nvPr/>
        </p:nvSpPr>
        <p:spPr>
          <a:xfrm>
            <a:off x="6637564" y="5230586"/>
            <a:ext cx="4865914" cy="1088571"/>
          </a:xfrm>
          <a:prstGeom prst="rect">
            <a:avLst/>
          </a:prstGeom>
          <a:solidFill>
            <a:srgbClr val="EBF8FF"/>
          </a:solidFill>
          <a:ln>
            <a:solidFill>
              <a:srgbClr val="EB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FB9D72-2236-5F01-00C7-190798A071CD}"/>
              </a:ext>
            </a:extLst>
          </p:cNvPr>
          <p:cNvSpPr txBox="1"/>
          <p:nvPr/>
        </p:nvSpPr>
        <p:spPr>
          <a:xfrm>
            <a:off x="7568292" y="5469365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i="0" dirty="0">
                <a:solidFill>
                  <a:srgbClr val="2B6CB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右偏分布 </a:t>
            </a:r>
            <a:r>
              <a:rPr lang="en-US" altLang="zh-CN" b="1" i="0" dirty="0">
                <a:solidFill>
                  <a:srgbClr val="2B6CB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(Right-skewed)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CA85DB-DA78-95F9-ACCE-53B06279840B}"/>
              </a:ext>
            </a:extLst>
          </p:cNvPr>
          <p:cNvSpPr txBox="1"/>
          <p:nvPr/>
        </p:nvSpPr>
        <p:spPr>
          <a:xfrm>
            <a:off x="7892141" y="5838696"/>
            <a:ext cx="2356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平均</a:t>
            </a:r>
            <a:r>
              <a:rPr lang="en-US" altLang="zh-CN" sz="1400" dirty="0"/>
              <a:t>4.4</a:t>
            </a:r>
            <a:r>
              <a:rPr lang="zh-CN" altLang="en-US" sz="1400" dirty="0"/>
              <a:t>天，中位数</a:t>
            </a:r>
            <a:r>
              <a:rPr lang="en-US" altLang="zh-CN" sz="1400" dirty="0"/>
              <a:t>4</a:t>
            </a:r>
            <a:r>
              <a:rPr lang="zh-CN" altLang="en-US" sz="1400" dirty="0"/>
              <a:t>天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465F01A-87DE-3519-9BBC-D9ABEE7AE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209" y="1246414"/>
            <a:ext cx="3701149" cy="370114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D2F4038-86C0-BA7D-3D1A-61DBC4BB1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772" y="1449282"/>
            <a:ext cx="4811494" cy="360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76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44A4396-1E2F-CFAC-5ED5-AD4481999FFA}"/>
              </a:ext>
            </a:extLst>
          </p:cNvPr>
          <p:cNvSpPr txBox="1"/>
          <p:nvPr/>
        </p:nvSpPr>
        <p:spPr>
          <a:xfrm>
            <a:off x="440873" y="301019"/>
            <a:ext cx="5742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zh-CN" altLang="en-US" sz="2800" b="1" i="0" dirty="0">
                <a:solidFill>
                  <a:srgbClr val="0033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关键变量相关性分析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E50B208-F345-4C38-50E5-18B60E3A94DE}"/>
              </a:ext>
            </a:extLst>
          </p:cNvPr>
          <p:cNvCxnSpPr>
            <a:cxnSpLocks/>
          </p:cNvCxnSpPr>
          <p:nvPr/>
        </p:nvCxnSpPr>
        <p:spPr>
          <a:xfrm>
            <a:off x="498021" y="925285"/>
            <a:ext cx="11195957" cy="0"/>
          </a:xfrm>
          <a:prstGeom prst="line">
            <a:avLst/>
          </a:prstGeom>
          <a:ln w="38100">
            <a:solidFill>
              <a:srgbClr val="00336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796AF91-59DA-D66E-1123-9FD121557361}"/>
              </a:ext>
            </a:extLst>
          </p:cNvPr>
          <p:cNvSpPr txBox="1"/>
          <p:nvPr/>
        </p:nvSpPr>
        <p:spPr>
          <a:xfrm>
            <a:off x="6569526" y="1627414"/>
            <a:ext cx="5274129" cy="3875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zh-CN" altLang="en-US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多病共存</a:t>
            </a:r>
          </a:p>
          <a:p>
            <a:pPr algn="l">
              <a:spcAft>
                <a:spcPts val="2250"/>
              </a:spcAft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平均诊断数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7-9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个。合并症数量与住院时间呈现显著正相关。</a:t>
            </a:r>
          </a:p>
          <a:p>
            <a:pPr algn="l">
              <a:spcAft>
                <a:spcPts val="1125"/>
              </a:spcAft>
              <a:buNone/>
            </a:pPr>
            <a:r>
              <a:rPr lang="zh-CN" altLang="en-US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正相关链条</a:t>
            </a:r>
          </a:p>
          <a:p>
            <a:pPr algn="l">
              <a:spcAft>
                <a:spcPts val="2250"/>
              </a:spcAft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病情复杂 → 检查次数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(Lab Procedures)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增加 → 住院天数增加。</a:t>
            </a:r>
          </a:p>
          <a:p>
            <a:pPr algn="l">
              <a:spcAft>
                <a:spcPts val="1125"/>
              </a:spcAft>
              <a:buNone/>
            </a:pPr>
            <a:r>
              <a:rPr lang="zh-CN" altLang="en-US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年龄因素</a:t>
            </a:r>
          </a:p>
          <a:p>
            <a:pPr algn="l"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患者主要集中在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50-80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岁区间，高龄组的再入院风险略高。</a:t>
            </a:r>
          </a:p>
          <a:p>
            <a:endParaRPr lang="zh-CN" altLang="en-US" dirty="0"/>
          </a:p>
        </p:txBody>
      </p:sp>
      <p:pic>
        <p:nvPicPr>
          <p:cNvPr id="9" name="图片 8" descr="图标&#10;&#10;AI 生成的内容可能不正确。">
            <a:extLst>
              <a:ext uri="{FF2B5EF4-FFF2-40B4-BE49-F238E27FC236}">
                <a16:creationId xmlns:a16="http://schemas.microsoft.com/office/drawing/2014/main" id="{37FBC3F6-E873-D502-D2BB-F2A57605F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086" y="1627414"/>
            <a:ext cx="386440" cy="386440"/>
          </a:xfrm>
          <a:prstGeom prst="rect">
            <a:avLst/>
          </a:prstGeom>
        </p:spPr>
      </p:pic>
      <p:pic>
        <p:nvPicPr>
          <p:cNvPr id="11" name="图片 10" descr="图标&#10;&#10;AI 生成的内容可能不正确。">
            <a:extLst>
              <a:ext uri="{FF2B5EF4-FFF2-40B4-BE49-F238E27FC236}">
                <a16:creationId xmlns:a16="http://schemas.microsoft.com/office/drawing/2014/main" id="{D493B5A6-B320-BC42-2206-5589D9AB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412" y="2878284"/>
            <a:ext cx="457196" cy="392803"/>
          </a:xfrm>
          <a:prstGeom prst="rect">
            <a:avLst/>
          </a:prstGeom>
        </p:spPr>
      </p:pic>
      <p:pic>
        <p:nvPicPr>
          <p:cNvPr id="13" name="图片 12" descr="图标&#10;&#10;AI 生成的内容可能不正确。">
            <a:extLst>
              <a:ext uri="{FF2B5EF4-FFF2-40B4-BE49-F238E27FC236}">
                <a16:creationId xmlns:a16="http://schemas.microsoft.com/office/drawing/2014/main" id="{75B507C9-7420-19C9-C119-70E140FAE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154" y="4113747"/>
            <a:ext cx="337453" cy="34289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5489CE0-580A-C79D-8548-910DB0AF7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67" y="1194669"/>
            <a:ext cx="5958216" cy="44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9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CDAEAD-5841-69C7-549B-CD6C19B1A05B}"/>
              </a:ext>
            </a:extLst>
          </p:cNvPr>
          <p:cNvSpPr txBox="1"/>
          <p:nvPr/>
        </p:nvSpPr>
        <p:spPr>
          <a:xfrm>
            <a:off x="440873" y="301019"/>
            <a:ext cx="5742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zh-CN" altLang="en-US" sz="2800" b="1" i="0" dirty="0">
                <a:solidFill>
                  <a:srgbClr val="0033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建模策略与评估体系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07BA4A9-FED1-5BF3-989A-C676B89876D4}"/>
              </a:ext>
            </a:extLst>
          </p:cNvPr>
          <p:cNvCxnSpPr>
            <a:cxnSpLocks/>
          </p:cNvCxnSpPr>
          <p:nvPr/>
        </p:nvCxnSpPr>
        <p:spPr>
          <a:xfrm>
            <a:off x="498021" y="925285"/>
            <a:ext cx="11195957" cy="0"/>
          </a:xfrm>
          <a:prstGeom prst="line">
            <a:avLst/>
          </a:prstGeom>
          <a:ln w="38100">
            <a:solidFill>
              <a:srgbClr val="00336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422279F4-55DA-5B9F-35F3-D125A9830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8543699"/>
                  </p:ext>
                </p:extLst>
              </p:nvPr>
            </p:nvGraphicFramePr>
            <p:xfrm>
              <a:off x="498022" y="1422299"/>
              <a:ext cx="11195956" cy="49562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98989">
                      <a:extLst>
                        <a:ext uri="{9D8B030D-6E8A-4147-A177-3AD203B41FA5}">
                          <a16:colId xmlns:a16="http://schemas.microsoft.com/office/drawing/2014/main" val="2652730030"/>
                        </a:ext>
                      </a:extLst>
                    </a:gridCol>
                    <a:gridCol w="2798989">
                      <a:extLst>
                        <a:ext uri="{9D8B030D-6E8A-4147-A177-3AD203B41FA5}">
                          <a16:colId xmlns:a16="http://schemas.microsoft.com/office/drawing/2014/main" val="1098481639"/>
                        </a:ext>
                      </a:extLst>
                    </a:gridCol>
                    <a:gridCol w="2798989">
                      <a:extLst>
                        <a:ext uri="{9D8B030D-6E8A-4147-A177-3AD203B41FA5}">
                          <a16:colId xmlns:a16="http://schemas.microsoft.com/office/drawing/2014/main" val="3261623669"/>
                        </a:ext>
                      </a:extLst>
                    </a:gridCol>
                    <a:gridCol w="2798989">
                      <a:extLst>
                        <a:ext uri="{9D8B030D-6E8A-4147-A177-3AD203B41FA5}">
                          <a16:colId xmlns:a16="http://schemas.microsoft.com/office/drawing/2014/main" val="1802438079"/>
                        </a:ext>
                      </a:extLst>
                    </a:gridCol>
                  </a:tblGrid>
                  <a:tr h="646491"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zh-CN" altLang="en-US" b="1" dirty="0">
                              <a:solidFill>
                                <a:schemeClr val="bg1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任务类型</a:t>
                          </a:r>
                        </a:p>
                      </a:txBody>
                      <a:tcPr marL="97971" marR="97971" marT="97971" marB="97971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zh-CN" altLang="en-US" b="1" dirty="0">
                              <a:solidFill>
                                <a:schemeClr val="bg1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模型选择</a:t>
                          </a:r>
                        </a:p>
                      </a:txBody>
                      <a:tcPr marL="97971" marR="97971" marT="97971" marB="97971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zh-CN" altLang="en-US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  <a:cs typeface="+mn-cs"/>
                            </a:rPr>
                            <a:t>关键策略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zh-CN" altLang="en-US" sz="1800" b="1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  <a:cs typeface="+mn-cs"/>
                            </a:rPr>
                            <a:t>评估指标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43806057"/>
                      </a:ext>
                    </a:extLst>
                  </a:tr>
                  <a:tr h="2116767">
                    <a:tc>
                      <a:txBody>
                        <a:bodyPr/>
                        <a:lstStyle/>
                        <a:p>
                          <a:r>
                            <a:rPr lang="zh-CN" altLang="en-US" b="1" i="0" dirty="0">
                              <a:solidFill>
                                <a:srgbClr val="0033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住院天数预测</a:t>
                          </a:r>
                          <a:br>
                            <a:rPr lang="zh-CN" altLang="en-US" dirty="0"/>
                          </a:br>
                          <a:r>
                            <a:rPr lang="en-US" altLang="zh-CN" b="0" i="0" dirty="0">
                              <a:solidFill>
                                <a:srgbClr val="6666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(</a:t>
                          </a:r>
                          <a:r>
                            <a:rPr lang="zh-CN" altLang="en-US" b="0" i="0" dirty="0">
                              <a:solidFill>
                                <a:srgbClr val="6666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回归任务</a:t>
                          </a:r>
                          <a:r>
                            <a:rPr lang="en-US" altLang="zh-CN" b="0" i="0" dirty="0">
                              <a:solidFill>
                                <a:srgbClr val="6666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b="1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多元线性回归</a:t>
                          </a:r>
                          <a:br>
                            <a:rPr lang="zh-CN" altLang="en-US" dirty="0"/>
                          </a:b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(Linear Regression)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采用</a:t>
                          </a:r>
                          <a:r>
                            <a:rPr lang="zh-CN" altLang="en-US" b="1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逐步回归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 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(Stepwise) 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筛选变量，去除共线性特征。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750"/>
                            </a:spcBef>
                            <a:spcAft>
                              <a:spcPts val="75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 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(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决定系数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)</a:t>
                          </a:r>
                          <a:endParaRPr lang="zh-CN" altLang="en-US" dirty="0">
                            <a:solidFill>
                              <a:srgbClr val="333333"/>
                            </a:solidFill>
                            <a:effectLst/>
                            <a:latin typeface="Noto Sans SC" panose="020B0200000000000000" pitchFamily="34" charset="-122"/>
                            <a:ea typeface="Noto Sans SC" panose="020B0200000000000000" pitchFamily="34" charset="-122"/>
                          </a:endParaRPr>
                        </a:p>
                        <a:p>
                          <a:pPr algn="l">
                            <a:spcBef>
                              <a:spcPts val="750"/>
                            </a:spcBef>
                            <a:spcAft>
                              <a:spcPts val="750"/>
                            </a:spcAft>
                            <a:buNone/>
                          </a:pPr>
                          <a:r>
                            <a:rPr lang="en-US" altLang="zh-CN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MAE (</a:t>
                          </a:r>
                          <a:r>
                            <a:rPr lang="zh-CN" altLang="en-US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平均绝对误差</a:t>
                          </a:r>
                          <a:r>
                            <a:rPr lang="en-US" altLang="zh-CN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)</a:t>
                          </a:r>
                        </a:p>
                        <a:p>
                          <a:pPr algn="l">
                            <a:spcBef>
                              <a:spcPts val="750"/>
                            </a:spcBef>
                            <a:spcAft>
                              <a:spcPts val="750"/>
                            </a:spcAft>
                            <a:buNone/>
                          </a:pPr>
                          <a:r>
                            <a:rPr lang="en-US" altLang="zh-CN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RMSE (</a:t>
                          </a:r>
                          <a:r>
                            <a:rPr lang="zh-CN" altLang="en-US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均方根误差</a:t>
                          </a:r>
                          <a:r>
                            <a:rPr lang="en-US" altLang="zh-CN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)</a:t>
                          </a:r>
                        </a:p>
                      </a:txBody>
                      <a:tcPr marL="97971" marR="97971" marT="97971" marB="97971" anchor="ctr"/>
                    </a:tc>
                    <a:extLst>
                      <a:ext uri="{0D108BD9-81ED-4DB2-BD59-A6C34878D82A}">
                        <a16:rowId xmlns:a16="http://schemas.microsoft.com/office/drawing/2014/main" val="3671660027"/>
                      </a:ext>
                    </a:extLst>
                  </a:tr>
                  <a:tr h="2192967">
                    <a:tc>
                      <a:txBody>
                        <a:bodyPr/>
                        <a:lstStyle/>
                        <a:p>
                          <a:r>
                            <a:rPr lang="zh-CN" altLang="en-US" b="1" i="0" dirty="0">
                              <a:solidFill>
                                <a:srgbClr val="0033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再入院风险</a:t>
                          </a:r>
                          <a:br>
                            <a:rPr lang="zh-CN" altLang="en-US" dirty="0"/>
                          </a:br>
                          <a:r>
                            <a:rPr lang="en-US" altLang="zh-CN" b="0" i="0" dirty="0">
                              <a:solidFill>
                                <a:srgbClr val="6666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(</a:t>
                          </a:r>
                          <a:r>
                            <a:rPr lang="zh-CN" altLang="en-US" b="0" i="0" dirty="0">
                              <a:solidFill>
                                <a:srgbClr val="6666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分类任务</a:t>
                          </a:r>
                          <a:r>
                            <a:rPr lang="en-US" altLang="zh-CN" b="0" i="0" dirty="0">
                              <a:solidFill>
                                <a:srgbClr val="6666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Logistic </a:t>
                          </a:r>
                          <a:r>
                            <a:rPr lang="zh-CN" altLang="en-US" b="1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回归</a:t>
                          </a:r>
                          <a:br>
                            <a:rPr lang="zh-CN" altLang="en-US" dirty="0"/>
                          </a:b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(Logistic Regression)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引入</a:t>
                          </a:r>
                          <a:r>
                            <a:rPr lang="zh-CN" altLang="en-US" b="1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类别权重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 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(Class Weights) 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以解决 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1:9 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的数据不平衡。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750"/>
                            </a:spcBef>
                            <a:spcAft>
                              <a:spcPts val="750"/>
                            </a:spcAft>
                            <a:buNone/>
                          </a:pP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Recall (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召回率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)</a:t>
                          </a:r>
                        </a:p>
                        <a:p>
                          <a:pPr algn="l">
                            <a:spcBef>
                              <a:spcPts val="750"/>
                            </a:spcBef>
                            <a:spcAft>
                              <a:spcPts val="750"/>
                            </a:spcAft>
                            <a:buNone/>
                          </a:pP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AUC (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曲线下面积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)</a:t>
                          </a:r>
                        </a:p>
                        <a:p>
                          <a:pPr algn="l">
                            <a:spcBef>
                              <a:spcPts val="750"/>
                            </a:spcBef>
                            <a:spcAft>
                              <a:spcPts val="750"/>
                            </a:spcAft>
                            <a:buNone/>
                          </a:pP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OR (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优势比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)</a:t>
                          </a:r>
                        </a:p>
                        <a:p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74834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422279F4-55DA-5B9F-35F3-D125A9830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8543699"/>
                  </p:ext>
                </p:extLst>
              </p:nvPr>
            </p:nvGraphicFramePr>
            <p:xfrm>
              <a:off x="498022" y="1422299"/>
              <a:ext cx="11195956" cy="49562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98989">
                      <a:extLst>
                        <a:ext uri="{9D8B030D-6E8A-4147-A177-3AD203B41FA5}">
                          <a16:colId xmlns:a16="http://schemas.microsoft.com/office/drawing/2014/main" val="2652730030"/>
                        </a:ext>
                      </a:extLst>
                    </a:gridCol>
                    <a:gridCol w="2798989">
                      <a:extLst>
                        <a:ext uri="{9D8B030D-6E8A-4147-A177-3AD203B41FA5}">
                          <a16:colId xmlns:a16="http://schemas.microsoft.com/office/drawing/2014/main" val="1098481639"/>
                        </a:ext>
                      </a:extLst>
                    </a:gridCol>
                    <a:gridCol w="2798989">
                      <a:extLst>
                        <a:ext uri="{9D8B030D-6E8A-4147-A177-3AD203B41FA5}">
                          <a16:colId xmlns:a16="http://schemas.microsoft.com/office/drawing/2014/main" val="3261623669"/>
                        </a:ext>
                      </a:extLst>
                    </a:gridCol>
                    <a:gridCol w="2798989">
                      <a:extLst>
                        <a:ext uri="{9D8B030D-6E8A-4147-A177-3AD203B41FA5}">
                          <a16:colId xmlns:a16="http://schemas.microsoft.com/office/drawing/2014/main" val="1802438079"/>
                        </a:ext>
                      </a:extLst>
                    </a:gridCol>
                  </a:tblGrid>
                  <a:tr h="646491"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zh-CN" altLang="en-US" b="1" dirty="0">
                              <a:solidFill>
                                <a:schemeClr val="bg1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任务类型</a:t>
                          </a:r>
                        </a:p>
                      </a:txBody>
                      <a:tcPr marL="97971" marR="97971" marT="97971" marB="97971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zh-CN" altLang="en-US" b="1" dirty="0">
                              <a:solidFill>
                                <a:schemeClr val="bg1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模型选择</a:t>
                          </a:r>
                        </a:p>
                      </a:txBody>
                      <a:tcPr marL="97971" marR="97971" marT="97971" marB="97971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zh-CN" altLang="en-US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  <a:cs typeface="+mn-cs"/>
                            </a:rPr>
                            <a:t>关键策略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zh-CN" altLang="en-US" sz="1800" b="1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  <a:cs typeface="+mn-cs"/>
                            </a:rPr>
                            <a:t>评估指标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43806057"/>
                      </a:ext>
                    </a:extLst>
                  </a:tr>
                  <a:tr h="2116767">
                    <a:tc>
                      <a:txBody>
                        <a:bodyPr/>
                        <a:lstStyle/>
                        <a:p>
                          <a:r>
                            <a:rPr lang="zh-CN" altLang="en-US" b="1" i="0" dirty="0">
                              <a:solidFill>
                                <a:srgbClr val="0033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住院天数预测</a:t>
                          </a:r>
                          <a:br>
                            <a:rPr lang="zh-CN" altLang="en-US" dirty="0"/>
                          </a:br>
                          <a:r>
                            <a:rPr lang="en-US" altLang="zh-CN" b="0" i="0" dirty="0">
                              <a:solidFill>
                                <a:srgbClr val="6666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(</a:t>
                          </a:r>
                          <a:r>
                            <a:rPr lang="zh-CN" altLang="en-US" b="0" i="0" dirty="0">
                              <a:solidFill>
                                <a:srgbClr val="6666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回归任务</a:t>
                          </a:r>
                          <a:r>
                            <a:rPr lang="en-US" altLang="zh-CN" b="0" i="0" dirty="0">
                              <a:solidFill>
                                <a:srgbClr val="6666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b="1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多元线性回归</a:t>
                          </a:r>
                          <a:br>
                            <a:rPr lang="zh-CN" altLang="en-US" dirty="0"/>
                          </a:b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(Linear Regression)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采用</a:t>
                          </a:r>
                          <a:r>
                            <a:rPr lang="zh-CN" altLang="en-US" b="1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逐步回归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 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(Stepwise) 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筛选变量，去除共线性特征。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7971" marR="97971" marT="97971" marB="97971" anchor="ctr">
                        <a:blipFill>
                          <a:blip r:embed="rId2"/>
                          <a:stretch>
                            <a:fillRect l="-300654" t="-30747" r="-871" b="-1040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1660027"/>
                      </a:ext>
                    </a:extLst>
                  </a:tr>
                  <a:tr h="2192967">
                    <a:tc>
                      <a:txBody>
                        <a:bodyPr/>
                        <a:lstStyle/>
                        <a:p>
                          <a:r>
                            <a:rPr lang="zh-CN" altLang="en-US" b="1" i="0" dirty="0">
                              <a:solidFill>
                                <a:srgbClr val="0033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再入院风险</a:t>
                          </a:r>
                          <a:br>
                            <a:rPr lang="zh-CN" altLang="en-US" dirty="0"/>
                          </a:br>
                          <a:r>
                            <a:rPr lang="en-US" altLang="zh-CN" b="0" i="0" dirty="0">
                              <a:solidFill>
                                <a:srgbClr val="6666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(</a:t>
                          </a:r>
                          <a:r>
                            <a:rPr lang="zh-CN" altLang="en-US" b="0" i="0" dirty="0">
                              <a:solidFill>
                                <a:srgbClr val="6666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分类任务</a:t>
                          </a:r>
                          <a:r>
                            <a:rPr lang="en-US" altLang="zh-CN" b="0" i="0" dirty="0">
                              <a:solidFill>
                                <a:srgbClr val="6666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Logistic </a:t>
                          </a:r>
                          <a:r>
                            <a:rPr lang="zh-CN" altLang="en-US" b="1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回归</a:t>
                          </a:r>
                          <a:br>
                            <a:rPr lang="zh-CN" altLang="en-US" dirty="0"/>
                          </a:b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(Logistic Regression)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引入</a:t>
                          </a:r>
                          <a:r>
                            <a:rPr lang="zh-CN" altLang="en-US" b="1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类别权重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 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(Class Weights) 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以解决 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1:9 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的数据不平衡。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750"/>
                            </a:spcBef>
                            <a:spcAft>
                              <a:spcPts val="750"/>
                            </a:spcAft>
                            <a:buNone/>
                          </a:pP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Recall (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召回率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)</a:t>
                          </a:r>
                        </a:p>
                        <a:p>
                          <a:pPr algn="l">
                            <a:spcBef>
                              <a:spcPts val="750"/>
                            </a:spcBef>
                            <a:spcAft>
                              <a:spcPts val="750"/>
                            </a:spcAft>
                            <a:buNone/>
                          </a:pP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AUC (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曲线下面积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)</a:t>
                          </a:r>
                        </a:p>
                        <a:p>
                          <a:pPr algn="l">
                            <a:spcBef>
                              <a:spcPts val="750"/>
                            </a:spcBef>
                            <a:spcAft>
                              <a:spcPts val="750"/>
                            </a:spcAft>
                            <a:buNone/>
                          </a:pP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OR (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优势比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)</a:t>
                          </a:r>
                        </a:p>
                        <a:p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74834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90895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A5B8D42-2994-95A5-E362-21C442005C50}"/>
              </a:ext>
            </a:extLst>
          </p:cNvPr>
          <p:cNvSpPr txBox="1"/>
          <p:nvPr/>
        </p:nvSpPr>
        <p:spPr>
          <a:xfrm>
            <a:off x="440873" y="301019"/>
            <a:ext cx="5742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zh-CN" altLang="en-US" sz="2800" b="1" i="0" dirty="0">
                <a:solidFill>
                  <a:srgbClr val="0033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模型结果</a:t>
            </a:r>
            <a:r>
              <a:rPr lang="en-US" altLang="zh-CN" sz="2800" b="1" dirty="0">
                <a:solidFill>
                  <a:srgbClr val="003366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I</a:t>
            </a:r>
            <a:r>
              <a:rPr lang="zh-CN" altLang="en-US" sz="2800" b="1" dirty="0">
                <a:solidFill>
                  <a:srgbClr val="003366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：住院天数（回归）</a:t>
            </a:r>
            <a:endParaRPr lang="zh-CN" altLang="en-US" sz="2800" b="1" i="0" dirty="0">
              <a:solidFill>
                <a:srgbClr val="003366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CFF7B00-BE0F-35A9-38C0-A195E0DB537B}"/>
              </a:ext>
            </a:extLst>
          </p:cNvPr>
          <p:cNvCxnSpPr>
            <a:cxnSpLocks/>
          </p:cNvCxnSpPr>
          <p:nvPr/>
        </p:nvCxnSpPr>
        <p:spPr>
          <a:xfrm>
            <a:off x="498021" y="925285"/>
            <a:ext cx="11195957" cy="0"/>
          </a:xfrm>
          <a:prstGeom prst="line">
            <a:avLst/>
          </a:prstGeom>
          <a:ln w="38100">
            <a:solidFill>
              <a:srgbClr val="00336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93AF52B-235B-91C8-AFEE-A1ED0C57F05A}"/>
                  </a:ext>
                </a:extLst>
              </p:cNvPr>
              <p:cNvSpPr txBox="1"/>
              <p:nvPr/>
            </p:nvSpPr>
            <p:spPr>
              <a:xfrm>
                <a:off x="898071" y="1578429"/>
                <a:ext cx="4125686" cy="326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0"/>
                  </a:spcAft>
                  <a:buNone/>
                </a:pPr>
                <a:r>
                  <a:rPr lang="en-US" altLang="zh-CN" sz="6000" i="1" dirty="0">
                    <a:solidFill>
                      <a:srgbClr val="C00000"/>
                    </a:solidFill>
                    <a:latin typeface="Merriweather" panose="00000500000000000000" pitchFamily="2" charset="0"/>
                  </a:rPr>
                  <a:t>0.2856</a:t>
                </a:r>
              </a:p>
              <a:p>
                <a:pPr algn="ctr">
                  <a:spcAft>
                    <a:spcPts val="30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ar-AE" altLang="zh-CN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ar-AE" altLang="zh-CN" b="0" i="0" dirty="0">
                    <a:solidFill>
                      <a:srgbClr val="666666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 </a:t>
                </a:r>
                <a:r>
                  <a:rPr lang="zh-CN" altLang="en-US" b="0" i="0" dirty="0">
                    <a:solidFill>
                      <a:srgbClr val="666666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（提升 </a:t>
                </a:r>
                <a:r>
                  <a:rPr lang="en-US" altLang="zh-CN" b="0" i="0" dirty="0">
                    <a:solidFill>
                      <a:srgbClr val="666666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2.1%)</a:t>
                </a:r>
              </a:p>
              <a:p>
                <a:pPr algn="ctr">
                  <a:buNone/>
                </a:pPr>
                <a:r>
                  <a:rPr lang="en-US" altLang="zh-CN" sz="6000" b="1" i="0" dirty="0">
                    <a:solidFill>
                      <a:srgbClr val="CC3333"/>
                    </a:solidFill>
                    <a:effectLst/>
                    <a:latin typeface="Merriweather" panose="00000500000000000000" pitchFamily="2" charset="0"/>
                    <a:ea typeface="Noto Sans SC" panose="020B0200000000000000" pitchFamily="34" charset="-122"/>
                  </a:rPr>
                  <a:t>1.86 </a:t>
                </a:r>
                <a:r>
                  <a:rPr lang="zh-CN" altLang="en-US" b="1" i="0" dirty="0">
                    <a:solidFill>
                      <a:srgbClr val="CC3333"/>
                    </a:solidFill>
                    <a:effectLst/>
                    <a:latin typeface="Merriweather" panose="00000500000000000000" pitchFamily="2" charset="0"/>
                    <a:ea typeface="Noto Sans SC" panose="020B0200000000000000" pitchFamily="34" charset="-122"/>
                  </a:rPr>
                  <a:t>天</a:t>
                </a:r>
              </a:p>
              <a:p>
                <a:pPr algn="ctr">
                  <a:buNone/>
                </a:pPr>
                <a:r>
                  <a:rPr lang="en-US" altLang="zh-CN" b="0" i="0" dirty="0">
                    <a:solidFill>
                      <a:srgbClr val="666666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MAE (</a:t>
                </a:r>
                <a:r>
                  <a:rPr lang="zh-CN" altLang="en-US" b="0" i="0" dirty="0">
                    <a:solidFill>
                      <a:srgbClr val="666666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平均绝对误差</a:t>
                </a:r>
                <a:r>
                  <a:rPr lang="en-US" altLang="zh-CN" b="0" i="0" dirty="0">
                    <a:solidFill>
                      <a:srgbClr val="666666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93AF52B-235B-91C8-AFEE-A1ED0C57F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71" y="1578429"/>
                <a:ext cx="4125686" cy="3262432"/>
              </a:xfrm>
              <a:prstGeom prst="rect">
                <a:avLst/>
              </a:prstGeom>
              <a:blipFill>
                <a:blip r:embed="rId2"/>
                <a:stretch>
                  <a:fillRect t="-5981" b="-3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812F176C-52B7-7B05-AD01-897F0FD5B82D}"/>
              </a:ext>
            </a:extLst>
          </p:cNvPr>
          <p:cNvSpPr/>
          <p:nvPr/>
        </p:nvSpPr>
        <p:spPr>
          <a:xfrm>
            <a:off x="527957" y="5040086"/>
            <a:ext cx="4865914" cy="1088571"/>
          </a:xfrm>
          <a:prstGeom prst="rect">
            <a:avLst/>
          </a:prstGeom>
          <a:solidFill>
            <a:srgbClr val="EBF8FF"/>
          </a:solidFill>
          <a:ln>
            <a:solidFill>
              <a:srgbClr val="EB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653E15A-0464-EFA8-F1E9-F0739A0389BD}"/>
                  </a:ext>
                </a:extLst>
              </p:cNvPr>
              <p:cNvSpPr txBox="1"/>
              <p:nvPr/>
            </p:nvSpPr>
            <p:spPr>
              <a:xfrm>
                <a:off x="729343" y="5122706"/>
                <a:ext cx="439782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i="0" dirty="0">
                    <a:solidFill>
                      <a:srgbClr val="333333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结论：</a:t>
                </a:r>
                <a:r>
                  <a:rPr lang="zh-CN" altLang="en-US" b="0" i="0" dirty="0">
                    <a:solidFill>
                      <a:srgbClr val="333333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 虽然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Noto Sans SC" panose="020B0200000000000000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Noto Sans SC" panose="020B0200000000000000" pitchFamily="34" charset="-122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Noto Sans SC" panose="020B0200000000000000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b="0" i="0" dirty="0">
                    <a:solidFill>
                      <a:srgbClr val="333333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绝对值不高，但在社会科学</a:t>
                </a:r>
                <a:r>
                  <a:rPr lang="en-US" altLang="zh-CN" b="0" i="0" dirty="0">
                    <a:solidFill>
                      <a:srgbClr val="333333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/</a:t>
                </a:r>
                <a:r>
                  <a:rPr lang="zh-CN" altLang="en-US" b="0" i="0" dirty="0">
                    <a:solidFill>
                      <a:srgbClr val="333333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医疗数据中已属显著，能解释近 </a:t>
                </a:r>
                <a:r>
                  <a:rPr lang="en-US" altLang="zh-CN" b="0" i="0" dirty="0">
                    <a:solidFill>
                      <a:srgbClr val="333333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30% </a:t>
                </a:r>
                <a:r>
                  <a:rPr lang="zh-CN" altLang="en-US" b="0" i="0" dirty="0">
                    <a:solidFill>
                      <a:srgbClr val="333333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的变异。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653E15A-0464-EFA8-F1E9-F0739A038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43" y="5122706"/>
                <a:ext cx="4397828" cy="923330"/>
              </a:xfrm>
              <a:prstGeom prst="rect">
                <a:avLst/>
              </a:prstGeom>
              <a:blipFill>
                <a:blip r:embed="rId3"/>
                <a:stretch>
                  <a:fillRect l="-1248" t="-3289" b="-8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B75429A9-72AF-2ECF-7E1F-F3C66A48B173}"/>
              </a:ext>
            </a:extLst>
          </p:cNvPr>
          <p:cNvSpPr txBox="1"/>
          <p:nvPr/>
        </p:nvSpPr>
        <p:spPr>
          <a:xfrm>
            <a:off x="7315199" y="1260956"/>
            <a:ext cx="3472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500"/>
              </a:spcAft>
              <a:buNone/>
            </a:pPr>
            <a:r>
              <a:rPr lang="zh-CN" altLang="en-US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显著正相关因素 </a:t>
            </a:r>
            <a:r>
              <a:rPr lang="en-US" altLang="zh-CN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(Top 3)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6B62CD-CC0B-BF2B-0EDA-A9EB53499D1E}"/>
              </a:ext>
            </a:extLst>
          </p:cNvPr>
          <p:cNvSpPr txBox="1"/>
          <p:nvPr/>
        </p:nvSpPr>
        <p:spPr>
          <a:xfrm>
            <a:off x="6770913" y="4840861"/>
            <a:ext cx="4865914" cy="133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125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Number_Diagnoses</a:t>
            </a:r>
            <a:r>
              <a:rPr lang="en-US" altLang="zh-CN" sz="1600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: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诊断越多，住院越久 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系数最大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)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。</a:t>
            </a:r>
          </a:p>
          <a:p>
            <a:pPr algn="l">
              <a:spcBef>
                <a:spcPts val="1125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Lab_Procedures</a:t>
            </a:r>
            <a:r>
              <a:rPr lang="en-US" altLang="zh-CN" sz="1600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: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检查项目每增加 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1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项，天数显著增加。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FE4216D-37A7-849B-7607-075018637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19" y="1579501"/>
            <a:ext cx="4076701" cy="326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3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6AB749-DD16-8E2E-FCF8-7E653DD6FAC0}"/>
              </a:ext>
            </a:extLst>
          </p:cNvPr>
          <p:cNvSpPr txBox="1"/>
          <p:nvPr/>
        </p:nvSpPr>
        <p:spPr>
          <a:xfrm>
            <a:off x="440873" y="301019"/>
            <a:ext cx="5742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zh-CN" altLang="en-US" sz="2800" b="1" i="0" dirty="0">
                <a:solidFill>
                  <a:srgbClr val="0033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模型结果</a:t>
            </a:r>
            <a:r>
              <a:rPr lang="en-US" altLang="zh-CN" sz="2800" b="1" dirty="0">
                <a:solidFill>
                  <a:srgbClr val="003366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II</a:t>
            </a:r>
            <a:r>
              <a:rPr lang="zh-CN" altLang="en-US" sz="2800" b="1" dirty="0">
                <a:solidFill>
                  <a:srgbClr val="003366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：再入院风险（分类）</a:t>
            </a:r>
            <a:endParaRPr lang="zh-CN" altLang="en-US" sz="2800" b="1" i="0" dirty="0">
              <a:solidFill>
                <a:srgbClr val="003366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643F64A-9F7F-6A0F-F189-E333AA2C64F4}"/>
              </a:ext>
            </a:extLst>
          </p:cNvPr>
          <p:cNvCxnSpPr>
            <a:cxnSpLocks/>
          </p:cNvCxnSpPr>
          <p:nvPr/>
        </p:nvCxnSpPr>
        <p:spPr>
          <a:xfrm>
            <a:off x="498021" y="925285"/>
            <a:ext cx="11195957" cy="0"/>
          </a:xfrm>
          <a:prstGeom prst="line">
            <a:avLst/>
          </a:prstGeom>
          <a:ln w="38100">
            <a:solidFill>
              <a:srgbClr val="00336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5A311FFD-B50A-09D2-0427-CDDB4D914367}"/>
              </a:ext>
            </a:extLst>
          </p:cNvPr>
          <p:cNvSpPr/>
          <p:nvPr/>
        </p:nvSpPr>
        <p:spPr>
          <a:xfrm>
            <a:off x="6096000" y="1883229"/>
            <a:ext cx="5597978" cy="2008411"/>
          </a:xfrm>
          <a:prstGeom prst="rect">
            <a:avLst/>
          </a:prstGeom>
          <a:solidFill>
            <a:srgbClr val="FFFAF0"/>
          </a:solidFill>
          <a:ln>
            <a:noFill/>
          </a:ln>
          <a:effectLst>
            <a:outerShdw blurRad="50800" dist="38100" dir="10800000" sx="101000" sy="101000" algn="r" rotWithShape="0">
              <a:srgbClr val="ED8936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5FF947-9D61-7340-34F9-C25A5E9B30BA}"/>
              </a:ext>
            </a:extLst>
          </p:cNvPr>
          <p:cNvSpPr txBox="1"/>
          <p:nvPr/>
        </p:nvSpPr>
        <p:spPr>
          <a:xfrm>
            <a:off x="6394126" y="2109128"/>
            <a:ext cx="3357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750"/>
              </a:spcAft>
              <a:buNone/>
            </a:pPr>
            <a:r>
              <a:rPr lang="zh-CN" altLang="en-US" sz="2400" b="1" i="0" dirty="0">
                <a:solidFill>
                  <a:srgbClr val="C05621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核心策略：召回率优先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515542-3262-7632-BBD8-246771247E85}"/>
              </a:ext>
            </a:extLst>
          </p:cNvPr>
          <p:cNvSpPr txBox="1"/>
          <p:nvPr/>
        </p:nvSpPr>
        <p:spPr>
          <a:xfrm>
            <a:off x="6394126" y="2705523"/>
            <a:ext cx="5386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作为医疗预警模型，漏报高危患者的代价远高于误报。因此我们牺牲部分准确率，换取对潜在病人的覆盖。</a:t>
            </a:r>
            <a:endParaRPr lang="zh-CN" altLang="en-US" dirty="0"/>
          </a:p>
        </p:txBody>
      </p:sp>
      <p:sp>
        <p:nvSpPr>
          <p:cNvPr id="10" name="流程图: 过程 9">
            <a:extLst>
              <a:ext uri="{FF2B5EF4-FFF2-40B4-BE49-F238E27FC236}">
                <a16:creationId xmlns:a16="http://schemas.microsoft.com/office/drawing/2014/main" id="{58C0BDA6-453D-F3FB-48A8-0226E48C66C2}"/>
              </a:ext>
            </a:extLst>
          </p:cNvPr>
          <p:cNvSpPr/>
          <p:nvPr/>
        </p:nvSpPr>
        <p:spPr>
          <a:xfrm>
            <a:off x="6095998" y="4212771"/>
            <a:ext cx="2683331" cy="1654625"/>
          </a:xfrm>
          <a:prstGeom prst="flowChartProcess">
            <a:avLst/>
          </a:prstGeom>
          <a:noFill/>
          <a:ln>
            <a:solidFill>
              <a:srgbClr val="DDDD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D034F0AB-5F6B-5B0E-D57E-C09679648F1C}"/>
              </a:ext>
            </a:extLst>
          </p:cNvPr>
          <p:cNvSpPr/>
          <p:nvPr/>
        </p:nvSpPr>
        <p:spPr>
          <a:xfrm>
            <a:off x="9103177" y="4212771"/>
            <a:ext cx="2590801" cy="1654625"/>
          </a:xfrm>
          <a:prstGeom prst="flowChartProcess">
            <a:avLst/>
          </a:prstGeom>
          <a:noFill/>
          <a:ln>
            <a:solidFill>
              <a:srgbClr val="DDDD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E15076-B4EC-03C6-3C11-29A6F2C827FC}"/>
              </a:ext>
            </a:extLst>
          </p:cNvPr>
          <p:cNvSpPr txBox="1"/>
          <p:nvPr/>
        </p:nvSpPr>
        <p:spPr>
          <a:xfrm>
            <a:off x="6613071" y="4484914"/>
            <a:ext cx="1714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3600" b="1" i="0" dirty="0">
                <a:solidFill>
                  <a:srgbClr val="CC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67.7%</a:t>
            </a:r>
          </a:p>
          <a:p>
            <a:pPr algn="ctr">
              <a:buNone/>
            </a:pPr>
            <a:r>
              <a:rPr lang="en-US" altLang="zh-CN" sz="1200" b="0" i="0" dirty="0">
                <a:solidFill>
                  <a:srgbClr val="6666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Recall (</a:t>
            </a:r>
            <a:r>
              <a:rPr lang="zh-CN" altLang="en-US" sz="1200" b="0" i="0" dirty="0">
                <a:solidFill>
                  <a:srgbClr val="6666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召回率</a:t>
            </a:r>
            <a:r>
              <a:rPr lang="en-US" altLang="zh-CN" sz="1200" b="0" i="0" dirty="0">
                <a:solidFill>
                  <a:srgbClr val="6666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)</a:t>
            </a:r>
          </a:p>
          <a:p>
            <a:pPr algn="ctr">
              <a:buNone/>
            </a:pPr>
            <a:r>
              <a:rPr lang="zh-CN" altLang="en-US" sz="1200" b="0" i="0" dirty="0">
                <a:solidFill>
                  <a:srgbClr val="999999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成功识别 </a:t>
            </a:r>
            <a:r>
              <a:rPr lang="en-US" altLang="zh-CN" sz="1200" b="0" i="0" dirty="0">
                <a:solidFill>
                  <a:srgbClr val="999999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2/3 </a:t>
            </a:r>
            <a:r>
              <a:rPr lang="zh-CN" altLang="en-US" sz="1200" b="0" i="0" dirty="0">
                <a:solidFill>
                  <a:srgbClr val="999999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再入院者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6EB82F-18E3-CBB7-5096-CC44EBEA1417}"/>
              </a:ext>
            </a:extLst>
          </p:cNvPr>
          <p:cNvSpPr txBox="1"/>
          <p:nvPr/>
        </p:nvSpPr>
        <p:spPr>
          <a:xfrm>
            <a:off x="9413420" y="4484914"/>
            <a:ext cx="19703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3600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0.64</a:t>
            </a:r>
          </a:p>
          <a:p>
            <a:pPr algn="ctr">
              <a:buNone/>
            </a:pPr>
            <a:r>
              <a:rPr lang="en-US" altLang="zh-CN" sz="1200" b="0" i="0" dirty="0">
                <a:solidFill>
                  <a:srgbClr val="6666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AUC </a:t>
            </a:r>
            <a:r>
              <a:rPr lang="zh-CN" altLang="en-US" sz="1200" b="0" i="0" dirty="0">
                <a:solidFill>
                  <a:srgbClr val="6666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值</a:t>
            </a:r>
          </a:p>
          <a:p>
            <a:pPr algn="ctr">
              <a:buNone/>
            </a:pPr>
            <a:r>
              <a:rPr lang="zh-CN" altLang="en-US" sz="1200" b="0" i="0" dirty="0">
                <a:solidFill>
                  <a:srgbClr val="999999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具备一定区分能力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484169A-BE23-A613-BA7F-5CE4F166C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21" y="1387925"/>
            <a:ext cx="5007429" cy="500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85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1006</Words>
  <Application>Microsoft Office PowerPoint</Application>
  <PresentationFormat>宽屏</PresentationFormat>
  <Paragraphs>138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Noto Sans SC</vt:lpstr>
      <vt:lpstr>Noto Serif SC</vt:lpstr>
      <vt:lpstr>等线</vt:lpstr>
      <vt:lpstr>等线 Light</vt:lpstr>
      <vt:lpstr>Arial</vt:lpstr>
      <vt:lpstr>Cambria Math</vt:lpstr>
      <vt:lpstr>Merriweather</vt:lpstr>
      <vt:lpstr>Wingdings</vt:lpstr>
      <vt:lpstr>Office 主题​​</vt:lpstr>
      <vt:lpstr>基于统计建模的糖尿病患者 再入院风险与住院天数分析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  <vt:lpstr>补充说明</vt:lpstr>
      <vt:lpstr>补充说明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1773917220@qq.com</dc:creator>
  <cp:lastModifiedBy>1773917220@qq.com</cp:lastModifiedBy>
  <cp:revision>35</cp:revision>
  <dcterms:created xsi:type="dcterms:W3CDTF">2025-12-28T05:59:56Z</dcterms:created>
  <dcterms:modified xsi:type="dcterms:W3CDTF">2026-01-01T06:34:14Z</dcterms:modified>
</cp:coreProperties>
</file>